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97" r:id="rId2"/>
    <p:sldId id="257" r:id="rId3"/>
    <p:sldId id="264" r:id="rId4"/>
    <p:sldId id="265" r:id="rId5"/>
    <p:sldId id="299" r:id="rId6"/>
    <p:sldId id="262" r:id="rId7"/>
    <p:sldId id="295" r:id="rId8"/>
    <p:sldId id="263" r:id="rId9"/>
    <p:sldId id="266" r:id="rId10"/>
    <p:sldId id="271" r:id="rId11"/>
    <p:sldId id="272" r:id="rId12"/>
    <p:sldId id="270" r:id="rId13"/>
    <p:sldId id="267" r:id="rId14"/>
    <p:sldId id="268" r:id="rId15"/>
    <p:sldId id="269" r:id="rId16"/>
    <p:sldId id="300" r:id="rId17"/>
    <p:sldId id="273" r:id="rId18"/>
    <p:sldId id="274" r:id="rId19"/>
    <p:sldId id="275" r:id="rId20"/>
    <p:sldId id="276" r:id="rId21"/>
    <p:sldId id="277" r:id="rId22"/>
    <p:sldId id="278" r:id="rId23"/>
    <p:sldId id="279" r:id="rId24"/>
    <p:sldId id="280" r:id="rId25"/>
    <p:sldId id="281" r:id="rId26"/>
    <p:sldId id="301" r:id="rId27"/>
    <p:sldId id="282" r:id="rId28"/>
    <p:sldId id="30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996113" cy="92821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2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000"/>
    <a:srgbClr val="0000FF"/>
    <a:srgbClr val="FF9999"/>
    <a:srgbClr val="FFFFFF"/>
    <a:srgbClr val="00CC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notesViewPr>
    <p:cSldViewPr>
      <p:cViewPr>
        <p:scale>
          <a:sx n="75" d="100"/>
          <a:sy n="75" d="100"/>
        </p:scale>
        <p:origin x="-1296" y="-72"/>
      </p:cViewPr>
      <p:guideLst>
        <p:guide orient="horz" pos="2923"/>
        <p:guide pos="22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B3AB715-CDE4-1C3E-734E-7BD8391E0038}"/>
              </a:ext>
            </a:extLst>
          </p:cNvPr>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defTabSz="930275">
              <a:defRPr sz="1200"/>
            </a:lvl1pPr>
          </a:lstStyle>
          <a:p>
            <a:endParaRPr lang="en-US" altLang="en-US"/>
          </a:p>
        </p:txBody>
      </p:sp>
      <p:sp>
        <p:nvSpPr>
          <p:cNvPr id="86019" name="Rectangle 3">
            <a:extLst>
              <a:ext uri="{FF2B5EF4-FFF2-40B4-BE49-F238E27FC236}">
                <a16:creationId xmlns:a16="http://schemas.microsoft.com/office/drawing/2014/main" id="{2C8B937D-30FC-5593-3C36-AD69D69A8801}"/>
              </a:ext>
            </a:extLst>
          </p:cNvPr>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algn="r" defTabSz="930275">
              <a:defRPr sz="1200"/>
            </a:lvl1pPr>
          </a:lstStyle>
          <a:p>
            <a:endParaRPr lang="en-US" altLang="en-US"/>
          </a:p>
        </p:txBody>
      </p:sp>
      <p:sp>
        <p:nvSpPr>
          <p:cNvPr id="86020" name="Rectangle 4">
            <a:extLst>
              <a:ext uri="{FF2B5EF4-FFF2-40B4-BE49-F238E27FC236}">
                <a16:creationId xmlns:a16="http://schemas.microsoft.com/office/drawing/2014/main" id="{7B3C8270-064E-318E-B265-D46B451FCAC1}"/>
              </a:ext>
            </a:extLst>
          </p:cNvPr>
          <p:cNvSpPr>
            <a:spLocks noGrp="1" noChangeArrowheads="1"/>
          </p:cNvSpPr>
          <p:nvPr>
            <p:ph type="ftr" sz="quarter" idx="2"/>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defTabSz="930275">
              <a:defRPr sz="1200"/>
            </a:lvl1pPr>
          </a:lstStyle>
          <a:p>
            <a:endParaRPr lang="en-US" altLang="en-US"/>
          </a:p>
        </p:txBody>
      </p:sp>
      <p:sp>
        <p:nvSpPr>
          <p:cNvPr id="86021" name="Rectangle 5">
            <a:extLst>
              <a:ext uri="{FF2B5EF4-FFF2-40B4-BE49-F238E27FC236}">
                <a16:creationId xmlns:a16="http://schemas.microsoft.com/office/drawing/2014/main" id="{1E58987F-383E-1900-1AE6-21B0783F22AC}"/>
              </a:ext>
            </a:extLst>
          </p:cNvPr>
          <p:cNvSpPr>
            <a:spLocks noGrp="1" noChangeArrowheads="1"/>
          </p:cNvSpPr>
          <p:nvPr>
            <p:ph type="sldNum" sz="quarter" idx="3"/>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algn="r" defTabSz="930275">
              <a:defRPr sz="1200"/>
            </a:lvl1pPr>
          </a:lstStyle>
          <a:p>
            <a:fld id="{9729D13D-866C-44E5-9228-E0006D253CB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5E4D69C-1C31-3C24-D204-8CFC32231D05}"/>
              </a:ext>
            </a:extLst>
          </p:cNvPr>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defTabSz="930275">
              <a:defRPr sz="1200"/>
            </a:lvl1pPr>
          </a:lstStyle>
          <a:p>
            <a:endParaRPr lang="en-US" altLang="en-US"/>
          </a:p>
        </p:txBody>
      </p:sp>
      <p:sp>
        <p:nvSpPr>
          <p:cNvPr id="5123" name="Rectangle 3">
            <a:extLst>
              <a:ext uri="{FF2B5EF4-FFF2-40B4-BE49-F238E27FC236}">
                <a16:creationId xmlns:a16="http://schemas.microsoft.com/office/drawing/2014/main" id="{4C2641C4-DEE9-CF08-5872-F3C3C3F12F04}"/>
              </a:ext>
            </a:extLst>
          </p:cNvPr>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algn="r" defTabSz="930275">
              <a:defRPr sz="1200"/>
            </a:lvl1pPr>
          </a:lstStyle>
          <a:p>
            <a:endParaRPr lang="en-US" altLang="en-US"/>
          </a:p>
        </p:txBody>
      </p:sp>
      <p:sp>
        <p:nvSpPr>
          <p:cNvPr id="5124" name="Rectangle 4">
            <a:extLst>
              <a:ext uri="{FF2B5EF4-FFF2-40B4-BE49-F238E27FC236}">
                <a16:creationId xmlns:a16="http://schemas.microsoft.com/office/drawing/2014/main" id="{59476FBA-981B-AABC-D4F2-E8349F8EEE32}"/>
              </a:ext>
            </a:extLst>
          </p:cNvPr>
          <p:cNvSpPr>
            <a:spLocks noChangeArrowheads="1" noTextEdit="1"/>
          </p:cNvSpPr>
          <p:nvPr>
            <p:ph type="sldImg" idx="2"/>
          </p:nvPr>
        </p:nvSpPr>
        <p:spPr bwMode="auto">
          <a:xfrm>
            <a:off x="1177925" y="696913"/>
            <a:ext cx="4641850" cy="3479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AC565350-8BE7-4D67-75A9-13CB27EB2F17}"/>
              </a:ext>
            </a:extLst>
          </p:cNvPr>
          <p:cNvSpPr>
            <a:spLocks noGrp="1" noChangeArrowheads="1"/>
          </p:cNvSpPr>
          <p:nvPr>
            <p:ph type="body" sz="quarter" idx="3"/>
          </p:nvPr>
        </p:nvSpPr>
        <p:spPr bwMode="auto">
          <a:xfrm>
            <a:off x="933450" y="4408488"/>
            <a:ext cx="5129213"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83F5B852-797B-233F-AE8D-05B349B3B12F}"/>
              </a:ext>
            </a:extLst>
          </p:cNvPr>
          <p:cNvSpPr>
            <a:spLocks noGrp="1" noChangeArrowheads="1"/>
          </p:cNvSpPr>
          <p:nvPr>
            <p:ph type="ftr" sz="quarter" idx="4"/>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defTabSz="930275">
              <a:defRPr sz="1200"/>
            </a:lvl1pPr>
          </a:lstStyle>
          <a:p>
            <a:endParaRPr lang="en-US" altLang="en-US"/>
          </a:p>
        </p:txBody>
      </p:sp>
      <p:sp>
        <p:nvSpPr>
          <p:cNvPr id="5127" name="Rectangle 7">
            <a:extLst>
              <a:ext uri="{FF2B5EF4-FFF2-40B4-BE49-F238E27FC236}">
                <a16:creationId xmlns:a16="http://schemas.microsoft.com/office/drawing/2014/main" id="{D5DD646B-5397-5954-7102-E42F2680C6EC}"/>
              </a:ext>
            </a:extLst>
          </p:cNvPr>
          <p:cNvSpPr>
            <a:spLocks noGrp="1" noChangeArrowheads="1"/>
          </p:cNvSpPr>
          <p:nvPr>
            <p:ph type="sldNum" sz="quarter" idx="5"/>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algn="r" defTabSz="930275">
              <a:defRPr sz="1200"/>
            </a:lvl1pPr>
          </a:lstStyle>
          <a:p>
            <a:fld id="{657EDE38-BE8B-40A7-AB15-5DE0D3E582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5C267F-AA3A-A664-685E-C08E94E5288B}"/>
              </a:ext>
            </a:extLst>
          </p:cNvPr>
          <p:cNvSpPr>
            <a:spLocks noGrp="1" noChangeArrowheads="1"/>
          </p:cNvSpPr>
          <p:nvPr>
            <p:ph type="sldNum" sz="quarter" idx="5"/>
          </p:nvPr>
        </p:nvSpPr>
        <p:spPr>
          <a:ln/>
        </p:spPr>
        <p:txBody>
          <a:bodyPr/>
          <a:lstStyle/>
          <a:p>
            <a:fld id="{55C9A1F5-0DD7-492F-98C6-10336299E281}" type="slidenum">
              <a:rPr lang="en-US" altLang="en-US"/>
              <a:pPr/>
              <a:t>1</a:t>
            </a:fld>
            <a:endParaRPr lang="en-US" altLang="en-US"/>
          </a:p>
        </p:txBody>
      </p:sp>
      <p:sp>
        <p:nvSpPr>
          <p:cNvPr id="98306" name="Rectangle 2">
            <a:extLst>
              <a:ext uri="{FF2B5EF4-FFF2-40B4-BE49-F238E27FC236}">
                <a16:creationId xmlns:a16="http://schemas.microsoft.com/office/drawing/2014/main" id="{D4D84BB1-BB3A-C8C3-5DF1-3A3A081E0152}"/>
              </a:ext>
            </a:extLst>
          </p:cNvPr>
          <p:cNvSpPr>
            <a:spLocks noChangeArrowheads="1" noTextEdit="1"/>
          </p:cNvSpPr>
          <p:nvPr>
            <p:ph type="sldImg"/>
          </p:nvPr>
        </p:nvSpPr>
        <p:spPr>
          <a:xfrm>
            <a:off x="1179513" y="696913"/>
            <a:ext cx="4638675" cy="3479800"/>
          </a:xfrm>
          <a:ln/>
        </p:spPr>
      </p:sp>
      <p:sp>
        <p:nvSpPr>
          <p:cNvPr id="98307" name="Rectangle 3">
            <a:extLst>
              <a:ext uri="{FF2B5EF4-FFF2-40B4-BE49-F238E27FC236}">
                <a16:creationId xmlns:a16="http://schemas.microsoft.com/office/drawing/2014/main" id="{4BC62E8A-6DF2-94D4-977E-E172BFD1D3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2277545-D240-B3CF-78BB-4D9967929280}"/>
              </a:ext>
            </a:extLst>
          </p:cNvPr>
          <p:cNvSpPr>
            <a:spLocks noGrp="1" noChangeArrowheads="1"/>
          </p:cNvSpPr>
          <p:nvPr>
            <p:ph type="sldNum" sz="quarter" idx="5"/>
          </p:nvPr>
        </p:nvSpPr>
        <p:spPr>
          <a:ln/>
        </p:spPr>
        <p:txBody>
          <a:bodyPr/>
          <a:lstStyle/>
          <a:p>
            <a:fld id="{BF86FAFF-EF93-47E1-B928-E3C9DBF3EE04}" type="slidenum">
              <a:rPr lang="en-US" altLang="en-US"/>
              <a:pPr/>
              <a:t>11</a:t>
            </a:fld>
            <a:endParaRPr lang="en-US" altLang="en-US"/>
          </a:p>
        </p:txBody>
      </p:sp>
      <p:sp>
        <p:nvSpPr>
          <p:cNvPr id="35842" name="Rectangle 2">
            <a:extLst>
              <a:ext uri="{FF2B5EF4-FFF2-40B4-BE49-F238E27FC236}">
                <a16:creationId xmlns:a16="http://schemas.microsoft.com/office/drawing/2014/main" id="{214E801C-7A07-6231-0C3C-048A94D9D916}"/>
              </a:ext>
            </a:extLst>
          </p:cNvPr>
          <p:cNvSpPr>
            <a:spLocks noChangeArrowheads="1" noTextEdit="1"/>
          </p:cNvSpPr>
          <p:nvPr>
            <p:ph type="sldImg"/>
          </p:nvPr>
        </p:nvSpPr>
        <p:spPr>
          <a:xfrm>
            <a:off x="1282700" y="685800"/>
            <a:ext cx="3759200" cy="2819400"/>
          </a:xfrm>
          <a:ln/>
        </p:spPr>
      </p:sp>
      <p:sp>
        <p:nvSpPr>
          <p:cNvPr id="35843" name="Rectangle 3">
            <a:extLst>
              <a:ext uri="{FF2B5EF4-FFF2-40B4-BE49-F238E27FC236}">
                <a16:creationId xmlns:a16="http://schemas.microsoft.com/office/drawing/2014/main" id="{8F142960-8E55-80DD-13C6-F1EE5D052DE5}"/>
              </a:ext>
            </a:extLst>
          </p:cNvPr>
          <p:cNvSpPr>
            <a:spLocks noGrp="1" noChangeArrowheads="1"/>
          </p:cNvSpPr>
          <p:nvPr>
            <p:ph type="body" idx="1"/>
          </p:nvPr>
        </p:nvSpPr>
        <p:spPr>
          <a:xfrm>
            <a:off x="233363" y="3657600"/>
            <a:ext cx="6472237" cy="4953000"/>
          </a:xfrm>
        </p:spPr>
        <p:txBody>
          <a:bodyPr lIns="91432" tIns="45716" rIns="91432" bIns="45716"/>
          <a:lstStyle/>
          <a:p>
            <a:r>
              <a:rPr lang="en-US" altLang="en-US" sz="2000" b="1"/>
              <a:t>Abu-Bakr:</a:t>
            </a:r>
            <a:endParaRPr lang="en-US" altLang="en-US" sz="2800"/>
          </a:p>
          <a:p>
            <a:r>
              <a:rPr lang="en-US" altLang="en-US" sz="1800">
                <a:latin typeface="Arial" panose="020B0604020202020204" pitchFamily="34" charset="0"/>
              </a:rPr>
              <a:t>“He who worshipped Muhammad, Muhammad have died. He who worshipped God, God is immortal”</a:t>
            </a:r>
          </a:p>
          <a:p>
            <a:r>
              <a:rPr lang="en-US" altLang="en-US" sz="2000" b="1">
                <a:latin typeface="Arial" panose="020B0604020202020204" pitchFamily="34" charset="0"/>
              </a:rPr>
              <a:t>Omar Ibn Elkhattab</a:t>
            </a:r>
          </a:p>
          <a:p>
            <a:r>
              <a:rPr lang="en-US" altLang="en-US" sz="1800">
                <a:latin typeface="Arial" panose="020B0604020202020204" pitchFamily="34" charset="0"/>
              </a:rPr>
              <a:t>“</a:t>
            </a:r>
            <a:r>
              <a:rPr lang="en-US" altLang="en-US" sz="1800" i="1">
                <a:latin typeface="Arial" panose="020B0604020202020204" pitchFamily="34" charset="0"/>
              </a:rPr>
              <a:t>Since when you can enslave humans who were born free</a:t>
            </a:r>
            <a:r>
              <a:rPr lang="en-US" altLang="en-US" sz="1800">
                <a:latin typeface="Arial" panose="020B0604020202020204" pitchFamily="34" charset="0"/>
              </a:rPr>
              <a:t>?!”</a:t>
            </a:r>
            <a:endParaRPr lang="en-US" altLang="en-US" sz="2000" b="1">
              <a:latin typeface="Arial" panose="020B0604020202020204" pitchFamily="34" charset="0"/>
            </a:endParaRPr>
          </a:p>
          <a:p>
            <a:r>
              <a:rPr lang="en-US" altLang="en-US" sz="1800">
                <a:latin typeface="Arial" panose="020B0604020202020204" pitchFamily="34" charset="0"/>
              </a:rPr>
              <a:t>A remarkable personality with attributes of legendary dimensions.  His exemplary modesty, justice and competence are in the collective memory of Arabs</a:t>
            </a:r>
            <a:endParaRPr lang="en-US" altLang="en-US" sz="2000" b="1">
              <a:latin typeface="Arial" panose="020B0604020202020204" pitchFamily="34" charset="0"/>
            </a:endParaRPr>
          </a:p>
          <a:p>
            <a:pPr>
              <a:spcBef>
                <a:spcPct val="40000"/>
              </a:spcBef>
            </a:pPr>
            <a:r>
              <a:rPr lang="en-US" altLang="en-US" sz="1800">
                <a:latin typeface="Arial" panose="020B0604020202020204" pitchFamily="34" charset="0"/>
              </a:rPr>
              <a:t>Alyarmuk (20 Aug, 636), decisive defeat of the Byzantine</a:t>
            </a:r>
          </a:p>
          <a:p>
            <a:pPr>
              <a:spcBef>
                <a:spcPct val="10000"/>
              </a:spcBef>
            </a:pPr>
            <a:r>
              <a:rPr lang="en-US" altLang="en-US" sz="1800">
                <a:latin typeface="Arial" panose="020B0604020202020204" pitchFamily="34" charset="0"/>
              </a:rPr>
              <a:t>Alqadisyah (31 May, 637), decisive defeat of the Persians</a:t>
            </a:r>
          </a:p>
          <a:p>
            <a:r>
              <a:rPr lang="en-US" altLang="en-US" sz="1800">
                <a:latin typeface="Arial" panose="020B0604020202020204" pitchFamily="34" charset="0"/>
              </a:rPr>
              <a:t>The pledge to the Jerusalemites</a:t>
            </a:r>
          </a:p>
          <a:p>
            <a:endParaRPr lang="en-US" altLang="en-US" sz="1800" b="1">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FC388D-95E9-2C2D-FCC4-B41E56DD9E93}"/>
              </a:ext>
            </a:extLst>
          </p:cNvPr>
          <p:cNvSpPr>
            <a:spLocks noGrp="1" noChangeArrowheads="1"/>
          </p:cNvSpPr>
          <p:nvPr>
            <p:ph type="sldNum" sz="quarter" idx="5"/>
          </p:nvPr>
        </p:nvSpPr>
        <p:spPr>
          <a:ln/>
        </p:spPr>
        <p:txBody>
          <a:bodyPr/>
          <a:lstStyle/>
          <a:p>
            <a:fld id="{05F3C507-9D49-4F2D-B9B7-BBB38D48F0F1}" type="slidenum">
              <a:rPr lang="en-US" altLang="en-US"/>
              <a:pPr/>
              <a:t>12</a:t>
            </a:fld>
            <a:endParaRPr lang="en-US" altLang="en-US"/>
          </a:p>
        </p:txBody>
      </p:sp>
      <p:sp>
        <p:nvSpPr>
          <p:cNvPr id="31746" name="Rectangle 2">
            <a:extLst>
              <a:ext uri="{FF2B5EF4-FFF2-40B4-BE49-F238E27FC236}">
                <a16:creationId xmlns:a16="http://schemas.microsoft.com/office/drawing/2014/main" id="{CB3A138B-AC1F-EDB6-6401-257794B73369}"/>
              </a:ext>
            </a:extLst>
          </p:cNvPr>
          <p:cNvSpPr>
            <a:spLocks noChangeArrowheads="1" noTextEdit="1"/>
          </p:cNvSpPr>
          <p:nvPr>
            <p:ph type="sldImg"/>
          </p:nvPr>
        </p:nvSpPr>
        <p:spPr>
          <a:xfrm>
            <a:off x="1166813" y="685800"/>
            <a:ext cx="4673600" cy="3505200"/>
          </a:xfrm>
          <a:ln/>
        </p:spPr>
      </p:sp>
      <p:sp>
        <p:nvSpPr>
          <p:cNvPr id="31747" name="Rectangle 3">
            <a:extLst>
              <a:ext uri="{FF2B5EF4-FFF2-40B4-BE49-F238E27FC236}">
                <a16:creationId xmlns:a16="http://schemas.microsoft.com/office/drawing/2014/main" id="{35CAFCBE-442B-BE49-1FDC-629D6FCC2FE4}"/>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CDC0AA-522D-09E6-4163-5256E99FAB14}"/>
              </a:ext>
            </a:extLst>
          </p:cNvPr>
          <p:cNvSpPr>
            <a:spLocks noGrp="1" noChangeArrowheads="1"/>
          </p:cNvSpPr>
          <p:nvPr>
            <p:ph type="sldNum" sz="quarter" idx="5"/>
          </p:nvPr>
        </p:nvSpPr>
        <p:spPr>
          <a:ln/>
        </p:spPr>
        <p:txBody>
          <a:bodyPr/>
          <a:lstStyle/>
          <a:p>
            <a:fld id="{C637BEBB-2DD3-46C2-9F03-F55138F380AD}" type="slidenum">
              <a:rPr lang="en-US" altLang="en-US"/>
              <a:pPr/>
              <a:t>13</a:t>
            </a:fld>
            <a:endParaRPr lang="en-US" altLang="en-US"/>
          </a:p>
        </p:txBody>
      </p:sp>
      <p:sp>
        <p:nvSpPr>
          <p:cNvPr id="25602" name="Rectangle 2">
            <a:extLst>
              <a:ext uri="{FF2B5EF4-FFF2-40B4-BE49-F238E27FC236}">
                <a16:creationId xmlns:a16="http://schemas.microsoft.com/office/drawing/2014/main" id="{0845D6A2-1A1E-AA9D-FEF5-76AFE406955D}"/>
              </a:ext>
            </a:extLst>
          </p:cNvPr>
          <p:cNvSpPr>
            <a:spLocks noChangeArrowheads="1" noTextEdit="1"/>
          </p:cNvSpPr>
          <p:nvPr>
            <p:ph type="sldImg"/>
          </p:nvPr>
        </p:nvSpPr>
        <p:spPr>
          <a:xfrm>
            <a:off x="1390650" y="231775"/>
            <a:ext cx="3816350" cy="2862263"/>
          </a:xfrm>
          <a:ln/>
        </p:spPr>
      </p:sp>
      <p:sp>
        <p:nvSpPr>
          <p:cNvPr id="25603" name="Rectangle 3">
            <a:extLst>
              <a:ext uri="{FF2B5EF4-FFF2-40B4-BE49-F238E27FC236}">
                <a16:creationId xmlns:a16="http://schemas.microsoft.com/office/drawing/2014/main" id="{8B16E27B-991C-A934-19E9-3F86866E8B55}"/>
              </a:ext>
            </a:extLst>
          </p:cNvPr>
          <p:cNvSpPr>
            <a:spLocks noGrp="1" noChangeArrowheads="1"/>
          </p:cNvSpPr>
          <p:nvPr>
            <p:ph type="body" idx="1"/>
          </p:nvPr>
        </p:nvSpPr>
        <p:spPr>
          <a:xfrm>
            <a:off x="233363" y="3325813"/>
            <a:ext cx="6529387" cy="5594350"/>
          </a:xfrm>
        </p:spPr>
        <p:txBody>
          <a:bodyPr lIns="91432" tIns="45716" rIns="91432" bIns="45716"/>
          <a:lstStyle/>
          <a:p>
            <a:pPr marL="228600" indent="-228600">
              <a:buFontTx/>
              <a:buChar char="•"/>
            </a:pPr>
            <a:r>
              <a:rPr lang="en-US" altLang="en-US" sz="1600">
                <a:latin typeface="Arial" panose="020B0604020202020204" pitchFamily="34" charset="0"/>
              </a:rPr>
              <a:t>Center of the empire and its capital move out of Arabia to the Levant; Damascus</a:t>
            </a:r>
          </a:p>
          <a:p>
            <a:pPr marL="228600" indent="-228600">
              <a:buFontTx/>
              <a:buChar char="•"/>
            </a:pPr>
            <a:r>
              <a:rPr lang="en-US" altLang="en-US" sz="1600">
                <a:latin typeface="Arial" panose="020B0604020202020204" pitchFamily="34" charset="0"/>
              </a:rPr>
              <a:t>Muawyia (661-680) as a top leader and strategist </a:t>
            </a:r>
          </a:p>
          <a:p>
            <a:pPr marL="228600" indent="-228600">
              <a:buFontTx/>
              <a:buChar char="•"/>
            </a:pPr>
            <a:r>
              <a:rPr lang="en-US" altLang="en-US" sz="1600">
                <a:latin typeface="Arial" panose="020B0604020202020204" pitchFamily="34" charset="0"/>
              </a:rPr>
              <a:t>Power Struggle continues between Damascus, Alhijaz (Madeenah) and S. Iraq</a:t>
            </a:r>
          </a:p>
          <a:p>
            <a:pPr marL="228600" indent="-228600">
              <a:buFontTx/>
              <a:buChar char="•"/>
            </a:pPr>
            <a:r>
              <a:rPr lang="en-US" altLang="en-US" sz="1600">
                <a:latin typeface="Arial" panose="020B0604020202020204" pitchFamily="34" charset="0"/>
              </a:rPr>
              <a:t>The Ummayah Caliphs succeed in brutally liquidating all rivals</a:t>
            </a:r>
          </a:p>
          <a:p>
            <a:pPr marL="228600" indent="-228600">
              <a:buFontTx/>
              <a:buChar char="•"/>
            </a:pPr>
            <a:r>
              <a:rPr lang="en-US" altLang="en-US" sz="1600">
                <a:latin typeface="Arial" panose="020B0604020202020204" pitchFamily="34" charset="0"/>
              </a:rPr>
              <a:t>Karbalaa in S. Iraq (10 Nov, 680) and the emerge of the Sheeha</a:t>
            </a:r>
          </a:p>
          <a:p>
            <a:pPr marL="228600" indent="-228600">
              <a:buFontTx/>
              <a:buChar char="•"/>
            </a:pPr>
            <a:r>
              <a:rPr lang="en-US" altLang="en-US" sz="1600">
                <a:latin typeface="Arial" panose="020B0604020202020204" pitchFamily="34" charset="0"/>
              </a:rPr>
              <a:t>Addelmalek Ben Marwan (685-705) builds Al-Aqsa Mosque and the Dome of the Rock (691) in Jerusalem</a:t>
            </a:r>
          </a:p>
          <a:p>
            <a:pPr marL="228600" indent="-228600">
              <a:buFontTx/>
              <a:buChar char="•"/>
            </a:pPr>
            <a:r>
              <a:rPr lang="en-US" altLang="en-US" sz="1600">
                <a:latin typeface="Arial" panose="020B0604020202020204" pitchFamily="34" charset="0"/>
              </a:rPr>
              <a:t>Expansion continues westward to include all N. Africa (to the Atlantic) and the Iberian Peninsula in the W, and reached the wall of China in the E, and much of central Asia (Caspian sea) in the N. </a:t>
            </a:r>
          </a:p>
          <a:p>
            <a:pPr marL="228600" indent="-228600">
              <a:buFontTx/>
              <a:buChar char="•"/>
            </a:pPr>
            <a:r>
              <a:rPr lang="en-US" altLang="en-US" sz="1600">
                <a:latin typeface="Arial" panose="020B0604020202020204" pitchFamily="34" charset="0"/>
              </a:rPr>
              <a:t>711: Arabs Conquer Spain and Portugal.  Tariq Bin Ziad</a:t>
            </a:r>
          </a:p>
          <a:p>
            <a:pPr marL="228600" indent="-228600">
              <a:buFontTx/>
              <a:buChar char="•"/>
            </a:pPr>
            <a:r>
              <a:rPr lang="en-US" altLang="en-US" sz="1600">
                <a:latin typeface="Arial" panose="020B0604020202020204" pitchFamily="34" charset="0"/>
              </a:rPr>
              <a:t>Expansion into Western Europe blocked by Charles Martell in France, 732</a:t>
            </a:r>
          </a:p>
          <a:p>
            <a:pPr marL="228600" indent="-228600">
              <a:buFontTx/>
              <a:buChar char="•"/>
            </a:pPr>
            <a:r>
              <a:rPr lang="en-US" altLang="en-US" sz="1600">
                <a:latin typeface="Arial" panose="020B0604020202020204" pitchFamily="34" charset="0"/>
              </a:rPr>
              <a:t>Massive translation of Greek and Indian writings </a:t>
            </a:r>
          </a:p>
          <a:p>
            <a:pPr marL="228600" indent="-228600">
              <a:buFontTx/>
              <a:buChar char="•"/>
            </a:pPr>
            <a:r>
              <a:rPr lang="en-US" altLang="en-US" sz="1600">
                <a:latin typeface="Arial" panose="020B0604020202020204" pitchFamily="34" charset="0"/>
              </a:rPr>
              <a:t>Arabization of the empire</a:t>
            </a:r>
          </a:p>
          <a:p>
            <a:pPr marL="228600" indent="-228600">
              <a:buFontTx/>
              <a:buChar char="•"/>
            </a:pPr>
            <a:r>
              <a:rPr lang="en-US" altLang="en-US" sz="1600">
                <a:latin typeface="Arial" panose="020B0604020202020204" pitchFamily="34" charset="0"/>
              </a:rPr>
              <a:t>Bloom of architecture, arts, agriculture, and science</a:t>
            </a:r>
          </a:p>
          <a:p>
            <a:pPr marL="228600" indent="-228600"/>
            <a:endParaRPr lang="en-US" altLang="en-US"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278AFC-479A-9B3F-ACA0-803FF0FD2448}"/>
              </a:ext>
            </a:extLst>
          </p:cNvPr>
          <p:cNvSpPr>
            <a:spLocks noGrp="1" noChangeArrowheads="1"/>
          </p:cNvSpPr>
          <p:nvPr>
            <p:ph type="sldNum" sz="quarter" idx="5"/>
          </p:nvPr>
        </p:nvSpPr>
        <p:spPr>
          <a:ln/>
        </p:spPr>
        <p:txBody>
          <a:bodyPr/>
          <a:lstStyle/>
          <a:p>
            <a:fld id="{0B6F4837-97FF-401D-A4CA-77B4DE07F062}" type="slidenum">
              <a:rPr lang="en-US" altLang="en-US"/>
              <a:pPr/>
              <a:t>14</a:t>
            </a:fld>
            <a:endParaRPr lang="en-US" altLang="en-US"/>
          </a:p>
        </p:txBody>
      </p:sp>
      <p:sp>
        <p:nvSpPr>
          <p:cNvPr id="27650" name="Rectangle 2">
            <a:extLst>
              <a:ext uri="{FF2B5EF4-FFF2-40B4-BE49-F238E27FC236}">
                <a16:creationId xmlns:a16="http://schemas.microsoft.com/office/drawing/2014/main" id="{59566933-ED50-8C6E-65D0-E6014B16C021}"/>
              </a:ext>
            </a:extLst>
          </p:cNvPr>
          <p:cNvSpPr>
            <a:spLocks noChangeArrowheads="1" noTextEdit="1"/>
          </p:cNvSpPr>
          <p:nvPr>
            <p:ph type="sldImg"/>
          </p:nvPr>
        </p:nvSpPr>
        <p:spPr>
          <a:xfrm>
            <a:off x="1166813" y="685800"/>
            <a:ext cx="4673600" cy="3505200"/>
          </a:xfrm>
          <a:ln/>
        </p:spPr>
      </p:sp>
      <p:sp>
        <p:nvSpPr>
          <p:cNvPr id="27651" name="Rectangle 3">
            <a:extLst>
              <a:ext uri="{FF2B5EF4-FFF2-40B4-BE49-F238E27FC236}">
                <a16:creationId xmlns:a16="http://schemas.microsoft.com/office/drawing/2014/main" id="{8D60F3AE-E75F-256A-A037-AC04AE4EF247}"/>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CA82F7-B23E-7DDA-457D-0406D9178F2D}"/>
              </a:ext>
            </a:extLst>
          </p:cNvPr>
          <p:cNvSpPr>
            <a:spLocks noGrp="1" noChangeArrowheads="1"/>
          </p:cNvSpPr>
          <p:nvPr>
            <p:ph type="sldNum" sz="quarter" idx="5"/>
          </p:nvPr>
        </p:nvSpPr>
        <p:spPr>
          <a:ln/>
        </p:spPr>
        <p:txBody>
          <a:bodyPr/>
          <a:lstStyle/>
          <a:p>
            <a:fld id="{ACCEAD6F-058A-4E88-8554-93C9C966D99F}" type="slidenum">
              <a:rPr lang="en-US" altLang="en-US"/>
              <a:pPr/>
              <a:t>15</a:t>
            </a:fld>
            <a:endParaRPr lang="en-US" altLang="en-US"/>
          </a:p>
        </p:txBody>
      </p:sp>
      <p:sp>
        <p:nvSpPr>
          <p:cNvPr id="29698" name="Rectangle 2">
            <a:extLst>
              <a:ext uri="{FF2B5EF4-FFF2-40B4-BE49-F238E27FC236}">
                <a16:creationId xmlns:a16="http://schemas.microsoft.com/office/drawing/2014/main" id="{8D48C825-7E63-4785-8548-6B6F63F5EB96}"/>
              </a:ext>
            </a:extLst>
          </p:cNvPr>
          <p:cNvSpPr>
            <a:spLocks noChangeArrowheads="1" noTextEdit="1"/>
          </p:cNvSpPr>
          <p:nvPr>
            <p:ph type="sldImg"/>
          </p:nvPr>
        </p:nvSpPr>
        <p:spPr>
          <a:xfrm>
            <a:off x="1717675" y="685800"/>
            <a:ext cx="3006725" cy="2254250"/>
          </a:xfrm>
          <a:ln/>
        </p:spPr>
      </p:sp>
      <p:sp>
        <p:nvSpPr>
          <p:cNvPr id="29699" name="Rectangle 3">
            <a:extLst>
              <a:ext uri="{FF2B5EF4-FFF2-40B4-BE49-F238E27FC236}">
                <a16:creationId xmlns:a16="http://schemas.microsoft.com/office/drawing/2014/main" id="{4090E6F2-EF4D-DD9A-2CB8-3C835174F1B9}"/>
              </a:ext>
            </a:extLst>
          </p:cNvPr>
          <p:cNvSpPr>
            <a:spLocks noGrp="1" noChangeArrowheads="1"/>
          </p:cNvSpPr>
          <p:nvPr>
            <p:ph type="body" idx="1"/>
          </p:nvPr>
        </p:nvSpPr>
        <p:spPr>
          <a:xfrm>
            <a:off x="311150" y="2940050"/>
            <a:ext cx="6451600" cy="4189413"/>
          </a:xfrm>
        </p:spPr>
        <p:txBody>
          <a:bodyPr lIns="91432" tIns="45716" rIns="91432" bIns="45716"/>
          <a:lstStyle/>
          <a:p>
            <a:pPr marL="177800" indent="-177800">
              <a:buFontTx/>
              <a:buChar char="•"/>
            </a:pPr>
            <a:r>
              <a:rPr lang="en-US" altLang="en-US" sz="1800">
                <a:latin typeface="Arial" panose="020B0604020202020204" pitchFamily="34" charset="0"/>
              </a:rPr>
              <a:t>Center of the Empire moves from Levant to Iraq and Iran</a:t>
            </a:r>
          </a:p>
          <a:p>
            <a:pPr marL="177800" indent="-177800">
              <a:buFontTx/>
              <a:buChar char="•"/>
            </a:pPr>
            <a:r>
              <a:rPr lang="en-US" altLang="en-US" sz="1800">
                <a:latin typeface="Arial" panose="020B0604020202020204" pitchFamily="34" charset="0"/>
              </a:rPr>
              <a:t>At 762, Almansur (2nd Caliph) builds Baghdad, his capital</a:t>
            </a:r>
          </a:p>
          <a:p>
            <a:pPr marL="177800" indent="-177800">
              <a:buFontTx/>
              <a:buChar char="•"/>
            </a:pPr>
            <a:r>
              <a:rPr lang="en-US" altLang="en-US" sz="1800">
                <a:latin typeface="Arial" panose="020B0604020202020204" pitchFamily="34" charset="0"/>
              </a:rPr>
              <a:t>Science, technology, arts, architecture, and wealth at their peaks  </a:t>
            </a:r>
          </a:p>
          <a:p>
            <a:pPr marL="177800" indent="-177800">
              <a:buFontTx/>
              <a:buChar char="•"/>
            </a:pPr>
            <a:r>
              <a:rPr lang="en-US" altLang="en-US" sz="1800">
                <a:latin typeface="Arial" panose="020B0604020202020204" pitchFamily="34" charset="0"/>
              </a:rPr>
              <a:t>Baghdad, with over 2 Million people, is the glamorous center of the world</a:t>
            </a:r>
          </a:p>
          <a:p>
            <a:pPr lvl="1" indent="-165100">
              <a:buFontTx/>
              <a:buChar char="•"/>
            </a:pPr>
            <a:r>
              <a:rPr lang="en-US" altLang="en-US" sz="1800">
                <a:latin typeface="Arial" panose="020B0604020202020204" pitchFamily="34" charset="0"/>
              </a:rPr>
              <a:t>Lighted streets, public bathes, public libraries and hospitals everywhere</a:t>
            </a:r>
          </a:p>
          <a:p>
            <a:pPr marL="177800" indent="-177800">
              <a:buFontTx/>
              <a:buChar char="•"/>
            </a:pPr>
            <a:r>
              <a:rPr lang="en-US" altLang="en-US" sz="1800">
                <a:latin typeface="Arial" panose="020B0604020202020204" pitchFamily="34" charset="0"/>
              </a:rPr>
              <a:t>After 900, Caliphs lost real power became in the hands of various Asian power groups</a:t>
            </a:r>
          </a:p>
          <a:p>
            <a:pPr marL="177800" indent="-177800">
              <a:buFontTx/>
              <a:buChar char="•"/>
            </a:pPr>
            <a:r>
              <a:rPr lang="en-US" altLang="en-US" sz="1800">
                <a:latin typeface="Arial" panose="020B0604020202020204" pitchFamily="34" charset="0"/>
              </a:rPr>
              <a:t>Other dynasties emerged in Egypt, Spain, and various parts of the Levant.   </a:t>
            </a:r>
          </a:p>
          <a:p>
            <a:pPr marL="177800" indent="-177800"/>
            <a:r>
              <a:rPr lang="en-US" altLang="en-US" sz="1800">
                <a:latin typeface="Arial" panose="020B0604020202020204" pitchFamily="34" charset="0"/>
              </a:rPr>
              <a:t>	Symbolic loyalty remained to the Abbassid Caliph</a:t>
            </a:r>
          </a:p>
          <a:p>
            <a:pPr marL="177800" indent="-177800"/>
            <a:r>
              <a:rPr lang="en-US" altLang="en-US" sz="1800">
                <a:latin typeface="Arial" panose="020B0604020202020204" pitchFamily="34" charset="0"/>
              </a:rPr>
              <a:t>A second Ummayah dynasty in Spain in the 9th century</a:t>
            </a:r>
          </a:p>
          <a:p>
            <a:pPr lvl="1" indent="-165100">
              <a:buFontTx/>
              <a:buChar char="•"/>
            </a:pPr>
            <a:r>
              <a:rPr lang="en-US" altLang="en-US" sz="1800">
                <a:latin typeface="Arial" panose="020B0604020202020204" pitchFamily="34" charset="0"/>
              </a:rPr>
              <a:t>Qurtoba competes with Baghdad as center of the world</a:t>
            </a:r>
          </a:p>
          <a:p>
            <a:pPr marL="177800" indent="-177800">
              <a:lnSpc>
                <a:spcPct val="130000"/>
              </a:lnSpc>
              <a:buFontTx/>
              <a:buChar char="•"/>
            </a:pPr>
            <a:r>
              <a:rPr lang="en-US" altLang="en-US" sz="1800">
                <a:latin typeface="Arial" panose="020B0604020202020204" pitchFamily="34" charset="0"/>
              </a:rPr>
              <a:t>At 968 Cairo is built. Later, Alazhar University </a:t>
            </a:r>
          </a:p>
          <a:p>
            <a:pPr marL="177800" indent="-177800">
              <a:buFontTx/>
              <a:buChar char="•"/>
            </a:pPr>
            <a:endParaRPr lang="en-US" altLang="en-US" sz="1800">
              <a:latin typeface="Arial" panose="020B0604020202020204" pitchFamily="34" charset="0"/>
            </a:endParaRPr>
          </a:p>
          <a:p>
            <a:pPr marL="177800" indent="-177800"/>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77071E-02E4-7092-11CD-41B8329FBFF8}"/>
              </a:ext>
            </a:extLst>
          </p:cNvPr>
          <p:cNvSpPr>
            <a:spLocks noGrp="1" noChangeArrowheads="1"/>
          </p:cNvSpPr>
          <p:nvPr>
            <p:ph type="sldNum" sz="quarter" idx="5"/>
          </p:nvPr>
        </p:nvSpPr>
        <p:spPr>
          <a:ln/>
        </p:spPr>
        <p:txBody>
          <a:bodyPr/>
          <a:lstStyle/>
          <a:p>
            <a:fld id="{BE0E2EBA-B574-4A27-8638-2FF65AA21CBA}" type="slidenum">
              <a:rPr lang="en-US" altLang="en-US"/>
              <a:pPr/>
              <a:t>16</a:t>
            </a:fld>
            <a:endParaRPr lang="en-US" altLang="en-US"/>
          </a:p>
        </p:txBody>
      </p:sp>
      <p:sp>
        <p:nvSpPr>
          <p:cNvPr id="101378" name="Rectangle 2">
            <a:extLst>
              <a:ext uri="{FF2B5EF4-FFF2-40B4-BE49-F238E27FC236}">
                <a16:creationId xmlns:a16="http://schemas.microsoft.com/office/drawing/2014/main" id="{7E33C30E-F921-90EB-4077-F7FE902873F0}"/>
              </a:ext>
            </a:extLst>
          </p:cNvPr>
          <p:cNvSpPr>
            <a:spLocks noChangeArrowheads="1" noTextEdit="1"/>
          </p:cNvSpPr>
          <p:nvPr>
            <p:ph type="sldImg"/>
          </p:nvPr>
        </p:nvSpPr>
        <p:spPr>
          <a:xfrm>
            <a:off x="1179513" y="696913"/>
            <a:ext cx="4638675" cy="3479800"/>
          </a:xfrm>
          <a:ln/>
        </p:spPr>
      </p:sp>
      <p:sp>
        <p:nvSpPr>
          <p:cNvPr id="101379" name="Rectangle 3">
            <a:extLst>
              <a:ext uri="{FF2B5EF4-FFF2-40B4-BE49-F238E27FC236}">
                <a16:creationId xmlns:a16="http://schemas.microsoft.com/office/drawing/2014/main" id="{86F97698-27D8-82A6-6ED2-F9159F9D57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E8D767-72CD-7AF2-EB8F-7CAD14540E33}"/>
              </a:ext>
            </a:extLst>
          </p:cNvPr>
          <p:cNvSpPr>
            <a:spLocks noGrp="1" noChangeArrowheads="1"/>
          </p:cNvSpPr>
          <p:nvPr>
            <p:ph type="sldNum" sz="quarter" idx="5"/>
          </p:nvPr>
        </p:nvSpPr>
        <p:spPr>
          <a:ln/>
        </p:spPr>
        <p:txBody>
          <a:bodyPr/>
          <a:lstStyle/>
          <a:p>
            <a:fld id="{F4A2ED6A-7365-4596-8838-7C86D59C729F}" type="slidenum">
              <a:rPr lang="en-US" altLang="en-US"/>
              <a:pPr/>
              <a:t>17</a:t>
            </a:fld>
            <a:endParaRPr lang="en-US" altLang="en-US"/>
          </a:p>
        </p:txBody>
      </p:sp>
      <p:sp>
        <p:nvSpPr>
          <p:cNvPr id="37890" name="Rectangle 2">
            <a:extLst>
              <a:ext uri="{FF2B5EF4-FFF2-40B4-BE49-F238E27FC236}">
                <a16:creationId xmlns:a16="http://schemas.microsoft.com/office/drawing/2014/main" id="{0FE31289-B031-9BC8-53FB-655828C7873E}"/>
              </a:ext>
            </a:extLst>
          </p:cNvPr>
          <p:cNvSpPr>
            <a:spLocks noChangeArrowheads="1" noTextEdit="1"/>
          </p:cNvSpPr>
          <p:nvPr>
            <p:ph type="sldImg"/>
          </p:nvPr>
        </p:nvSpPr>
        <p:spPr>
          <a:xfrm>
            <a:off x="1166813" y="685800"/>
            <a:ext cx="4673600" cy="3505200"/>
          </a:xfrm>
          <a:ln/>
        </p:spPr>
      </p:sp>
      <p:sp>
        <p:nvSpPr>
          <p:cNvPr id="37891" name="Rectangle 3">
            <a:extLst>
              <a:ext uri="{FF2B5EF4-FFF2-40B4-BE49-F238E27FC236}">
                <a16:creationId xmlns:a16="http://schemas.microsoft.com/office/drawing/2014/main" id="{5E64A458-E848-17AA-3E26-429DFDB947B9}"/>
              </a:ext>
            </a:extLst>
          </p:cNvPr>
          <p:cNvSpPr>
            <a:spLocks noGrp="1" noChangeArrowheads="1"/>
          </p:cNvSpPr>
          <p:nvPr>
            <p:ph type="body" idx="1"/>
          </p:nvPr>
        </p:nvSpPr>
        <p:spPr>
          <a:xfrm>
            <a:off x="914400" y="4419600"/>
            <a:ext cx="5181600" cy="4191000"/>
          </a:xfrm>
        </p:spPr>
        <p:txBody>
          <a:bodyPr lIns="91432" tIns="45716" rIns="91432" bIns="45716"/>
          <a:lstStyle/>
          <a:p>
            <a:pPr marL="228600" indent="-228600">
              <a:buFontTx/>
              <a:buChar char="•"/>
            </a:pPr>
            <a:r>
              <a:rPr lang="en-US" altLang="en-US" sz="1800">
                <a:latin typeface="Arial" panose="020B0604020202020204" pitchFamily="34" charset="0"/>
              </a:rPr>
              <a:t>Middle-Eastern origin of all monotheistic faiths</a:t>
            </a:r>
          </a:p>
          <a:p>
            <a:pPr marL="228600" indent="-228600">
              <a:lnSpc>
                <a:spcPct val="90000"/>
              </a:lnSpc>
              <a:buFontTx/>
              <a:buChar char="•"/>
            </a:pPr>
            <a:r>
              <a:rPr lang="en-US" altLang="en-US" sz="1800">
                <a:latin typeface="Arial" panose="020B0604020202020204" pitchFamily="34" charset="0"/>
              </a:rPr>
              <a:t>Judaism (in Palestine) reformed old Egyptian monotheism, Christianity (in Palestine) reformed Judaism, and Islam reformed both Judaism and Christianity  </a:t>
            </a:r>
          </a:p>
          <a:p>
            <a:pPr marL="228600" indent="-228600"/>
            <a:endParaRPr lang="en-US" altLang="en-US"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9B39B8C-E543-CD90-DCF1-DEF1027B9266}"/>
              </a:ext>
            </a:extLst>
          </p:cNvPr>
          <p:cNvSpPr>
            <a:spLocks noGrp="1" noChangeArrowheads="1"/>
          </p:cNvSpPr>
          <p:nvPr>
            <p:ph type="sldNum" sz="quarter" idx="5"/>
          </p:nvPr>
        </p:nvSpPr>
        <p:spPr>
          <a:ln/>
        </p:spPr>
        <p:txBody>
          <a:bodyPr/>
          <a:lstStyle/>
          <a:p>
            <a:fld id="{4E570EEC-19F2-4F6F-8DF0-98CBDC37B16C}" type="slidenum">
              <a:rPr lang="en-US" altLang="en-US"/>
              <a:pPr/>
              <a:t>18</a:t>
            </a:fld>
            <a:endParaRPr lang="en-US" altLang="en-US"/>
          </a:p>
        </p:txBody>
      </p:sp>
      <p:sp>
        <p:nvSpPr>
          <p:cNvPr id="39938" name="Rectangle 2">
            <a:extLst>
              <a:ext uri="{FF2B5EF4-FFF2-40B4-BE49-F238E27FC236}">
                <a16:creationId xmlns:a16="http://schemas.microsoft.com/office/drawing/2014/main" id="{D3C8F9FE-1ECF-9551-EBBC-B38AFD33FC52}"/>
              </a:ext>
            </a:extLst>
          </p:cNvPr>
          <p:cNvSpPr>
            <a:spLocks noChangeArrowheads="1" noTextEdit="1"/>
          </p:cNvSpPr>
          <p:nvPr>
            <p:ph type="sldImg"/>
          </p:nvPr>
        </p:nvSpPr>
        <p:spPr>
          <a:xfrm>
            <a:off x="1730375" y="685800"/>
            <a:ext cx="2901950" cy="2176463"/>
          </a:xfrm>
          <a:ln/>
        </p:spPr>
      </p:sp>
      <p:sp>
        <p:nvSpPr>
          <p:cNvPr id="39939" name="Rectangle 3">
            <a:extLst>
              <a:ext uri="{FF2B5EF4-FFF2-40B4-BE49-F238E27FC236}">
                <a16:creationId xmlns:a16="http://schemas.microsoft.com/office/drawing/2014/main" id="{B4E4FB93-F22B-97E1-0285-8D45C21EE053}"/>
              </a:ext>
            </a:extLst>
          </p:cNvPr>
          <p:cNvSpPr>
            <a:spLocks noGrp="1" noChangeArrowheads="1"/>
          </p:cNvSpPr>
          <p:nvPr>
            <p:ph type="body" idx="1"/>
          </p:nvPr>
        </p:nvSpPr>
        <p:spPr>
          <a:xfrm>
            <a:off x="228600" y="2940050"/>
            <a:ext cx="6477000" cy="5670550"/>
          </a:xfrm>
        </p:spPr>
        <p:txBody>
          <a:bodyPr lIns="91432" tIns="45716" rIns="91432" bIns="45716"/>
          <a:lstStyle/>
          <a:p>
            <a:pPr marL="228600" indent="-228600" algn="ctr"/>
            <a:r>
              <a:rPr lang="en-US" altLang="en-US" sz="2000">
                <a:latin typeface="Arial" panose="020B0604020202020204" pitchFamily="34" charset="0"/>
              </a:rPr>
              <a:t>Note that Jihad is not one of 5 pillars</a:t>
            </a:r>
          </a:p>
          <a:p>
            <a:pPr marL="228600" indent="-228600">
              <a:spcBef>
                <a:spcPct val="80000"/>
              </a:spcBef>
            </a:pPr>
            <a:r>
              <a:rPr lang="en-US" altLang="en-US" sz="1800">
                <a:latin typeface="Arial" panose="020B0604020202020204" pitchFamily="34" charset="0"/>
              </a:rPr>
              <a:t>Faith: </a:t>
            </a:r>
          </a:p>
          <a:p>
            <a:pPr marL="228600" indent="-228600">
              <a:spcBef>
                <a:spcPct val="0"/>
              </a:spcBef>
              <a:buFontTx/>
              <a:buChar char="•"/>
            </a:pPr>
            <a:r>
              <a:rPr lang="en-US" altLang="en-US" sz="1800">
                <a:latin typeface="Arial" panose="020B0604020202020204" pitchFamily="34" charset="0"/>
              </a:rPr>
              <a:t>Emphasize God (not Allah)</a:t>
            </a:r>
          </a:p>
          <a:p>
            <a:pPr marL="228600" indent="-228600">
              <a:spcBef>
                <a:spcPct val="80000"/>
              </a:spcBef>
            </a:pPr>
            <a:r>
              <a:rPr lang="en-US" altLang="en-US" sz="1800">
                <a:latin typeface="Arial" panose="020B0604020202020204" pitchFamily="34" charset="0"/>
              </a:rPr>
              <a:t>Prayer:</a:t>
            </a:r>
          </a:p>
          <a:p>
            <a:pPr marL="228600" indent="-228600">
              <a:spcBef>
                <a:spcPct val="0"/>
              </a:spcBef>
              <a:buFontTx/>
              <a:buChar char="•"/>
            </a:pPr>
            <a:r>
              <a:rPr lang="en-US" altLang="en-US" sz="1800">
                <a:latin typeface="Arial" panose="020B0604020202020204" pitchFamily="34" charset="0"/>
              </a:rPr>
              <a:t>Facing Jerusalem (Alquds or Beit-elmaqdis) till 629, then facing Mecca  </a:t>
            </a:r>
          </a:p>
          <a:p>
            <a:pPr marL="228600" indent="-228600">
              <a:spcBef>
                <a:spcPct val="20000"/>
              </a:spcBef>
              <a:buFontTx/>
              <a:buChar char="•"/>
            </a:pPr>
            <a:r>
              <a:rPr lang="en-US" altLang="en-US" sz="1800">
                <a:latin typeface="Arial" panose="020B0604020202020204" pitchFamily="34" charset="0"/>
              </a:rPr>
              <a:t>Ablution or wash: One should wash and clean his/her body before prayer</a:t>
            </a:r>
          </a:p>
          <a:p>
            <a:pPr marL="228600" indent="-228600">
              <a:spcBef>
                <a:spcPct val="20000"/>
              </a:spcBef>
              <a:buFontTx/>
              <a:buChar char="•"/>
            </a:pPr>
            <a:r>
              <a:rPr lang="en-US" altLang="en-US" sz="1800">
                <a:latin typeface="Arial" panose="020B0604020202020204" pitchFamily="34" charset="0"/>
              </a:rPr>
              <a:t>No priesthood or mass service.  Imam serves no function during prayer. Direct link between the person who pray and God </a:t>
            </a:r>
          </a:p>
          <a:p>
            <a:pPr marL="228600" indent="-228600">
              <a:spcBef>
                <a:spcPct val="60000"/>
              </a:spcBef>
            </a:pPr>
            <a:r>
              <a:rPr lang="en-US" altLang="en-US" sz="1800">
                <a:latin typeface="Arial" panose="020B0604020202020204" pitchFamily="34" charset="0"/>
              </a:rPr>
              <a:t>Zakat</a:t>
            </a:r>
          </a:p>
          <a:p>
            <a:pPr marL="228600" indent="-228600">
              <a:spcBef>
                <a:spcPct val="0"/>
              </a:spcBef>
              <a:buFontTx/>
              <a:buChar char="•"/>
            </a:pPr>
            <a:r>
              <a:rPr lang="en-US" altLang="en-US" sz="1800">
                <a:latin typeface="Arial" panose="020B0604020202020204" pitchFamily="34" charset="0"/>
              </a:rPr>
              <a:t>The only ‘No excuse’ pillar </a:t>
            </a:r>
          </a:p>
          <a:p>
            <a:pPr marL="228600" indent="-228600">
              <a:spcBef>
                <a:spcPct val="60000"/>
              </a:spcBef>
            </a:pPr>
            <a:r>
              <a:rPr lang="en-US" altLang="en-US" sz="1800">
                <a:latin typeface="Arial" panose="020B0604020202020204" pitchFamily="34" charset="0"/>
              </a:rPr>
              <a:t>Fasting</a:t>
            </a:r>
          </a:p>
          <a:p>
            <a:pPr marL="228600" indent="-228600">
              <a:spcBef>
                <a:spcPct val="0"/>
              </a:spcBef>
              <a:buFontTx/>
              <a:buChar char="•"/>
            </a:pPr>
            <a:r>
              <a:rPr lang="en-US" altLang="en-US" sz="1800">
                <a:latin typeface="Arial" panose="020B0604020202020204" pitchFamily="34" charset="0"/>
              </a:rPr>
              <a:t>I fasted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51B94E-FE96-EF17-0A6D-DB2EC6A52D9C}"/>
              </a:ext>
            </a:extLst>
          </p:cNvPr>
          <p:cNvSpPr>
            <a:spLocks noGrp="1" noChangeArrowheads="1"/>
          </p:cNvSpPr>
          <p:nvPr>
            <p:ph type="sldNum" sz="quarter" idx="5"/>
          </p:nvPr>
        </p:nvSpPr>
        <p:spPr>
          <a:ln/>
        </p:spPr>
        <p:txBody>
          <a:bodyPr/>
          <a:lstStyle/>
          <a:p>
            <a:fld id="{2BBA4D11-0C3E-4D10-B404-A00BB1C41FA3}" type="slidenum">
              <a:rPr lang="en-US" altLang="en-US"/>
              <a:pPr/>
              <a:t>19</a:t>
            </a:fld>
            <a:endParaRPr lang="en-US" altLang="en-US"/>
          </a:p>
        </p:txBody>
      </p:sp>
      <p:sp>
        <p:nvSpPr>
          <p:cNvPr id="41986" name="Rectangle 2">
            <a:extLst>
              <a:ext uri="{FF2B5EF4-FFF2-40B4-BE49-F238E27FC236}">
                <a16:creationId xmlns:a16="http://schemas.microsoft.com/office/drawing/2014/main" id="{68A4D439-7FCA-02A8-8FD6-9A11D01B051D}"/>
              </a:ext>
            </a:extLst>
          </p:cNvPr>
          <p:cNvSpPr>
            <a:spLocks noChangeArrowheads="1" noTextEdit="1"/>
          </p:cNvSpPr>
          <p:nvPr>
            <p:ph type="sldImg"/>
          </p:nvPr>
        </p:nvSpPr>
        <p:spPr>
          <a:xfrm>
            <a:off x="1166813" y="685800"/>
            <a:ext cx="4673600" cy="3505200"/>
          </a:xfrm>
          <a:ln/>
        </p:spPr>
      </p:sp>
      <p:sp>
        <p:nvSpPr>
          <p:cNvPr id="41987" name="Rectangle 3">
            <a:extLst>
              <a:ext uri="{FF2B5EF4-FFF2-40B4-BE49-F238E27FC236}">
                <a16:creationId xmlns:a16="http://schemas.microsoft.com/office/drawing/2014/main" id="{61B5F306-837F-6AC4-50CE-A5FF366DA1C2}"/>
              </a:ext>
            </a:extLst>
          </p:cNvPr>
          <p:cNvSpPr>
            <a:spLocks noGrp="1" noChangeArrowheads="1"/>
          </p:cNvSpPr>
          <p:nvPr>
            <p:ph type="body" idx="1"/>
          </p:nvPr>
        </p:nvSpPr>
        <p:spPr>
          <a:xfrm>
            <a:off x="914400" y="4419600"/>
            <a:ext cx="5181600" cy="4191000"/>
          </a:xfrm>
        </p:spPr>
        <p:txBody>
          <a:bodyPr lIns="91432" tIns="45716" rIns="91432" bIns="45716"/>
          <a:lstStyle/>
          <a:p>
            <a:r>
              <a:rPr lang="en-US" altLang="en-US" sz="1800"/>
              <a:t>Spell out bullets 1-4.  </a:t>
            </a:r>
          </a:p>
          <a:p>
            <a:r>
              <a:rPr lang="en-US" altLang="en-US" sz="1800"/>
              <a:t>Very strict about proper conduct of war</a:t>
            </a:r>
          </a:p>
          <a:p>
            <a:r>
              <a:rPr lang="en-US" altLang="en-US" sz="1800"/>
              <a:t>Very strict about treatment of war prisoner</a:t>
            </a:r>
          </a:p>
          <a:p>
            <a:r>
              <a:rPr lang="en-US" altLang="en-US" sz="1800"/>
              <a:t>A person who enter homes of  Muslim leaders is safe</a:t>
            </a:r>
          </a:p>
          <a:p>
            <a:endParaRPr lang="en-US" altLang="en-US" sz="1800"/>
          </a:p>
          <a:p>
            <a:endParaRPr lang="en-US" altLang="en-US" sz="1800"/>
          </a:p>
          <a:p>
            <a:endParaRPr lang="en-US" altLang="en-US"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793D6B-9688-436D-6AB6-810482DC687D}"/>
              </a:ext>
            </a:extLst>
          </p:cNvPr>
          <p:cNvSpPr>
            <a:spLocks noGrp="1" noChangeArrowheads="1"/>
          </p:cNvSpPr>
          <p:nvPr>
            <p:ph type="sldNum" sz="quarter" idx="5"/>
          </p:nvPr>
        </p:nvSpPr>
        <p:spPr>
          <a:ln/>
        </p:spPr>
        <p:txBody>
          <a:bodyPr/>
          <a:lstStyle/>
          <a:p>
            <a:fld id="{46E967F3-F708-4B8C-99BD-9026360F1B48}" type="slidenum">
              <a:rPr lang="en-US" altLang="en-US"/>
              <a:pPr/>
              <a:t>20</a:t>
            </a:fld>
            <a:endParaRPr lang="en-US" altLang="en-US"/>
          </a:p>
        </p:txBody>
      </p:sp>
      <p:sp>
        <p:nvSpPr>
          <p:cNvPr id="44034" name="Rectangle 2">
            <a:extLst>
              <a:ext uri="{FF2B5EF4-FFF2-40B4-BE49-F238E27FC236}">
                <a16:creationId xmlns:a16="http://schemas.microsoft.com/office/drawing/2014/main" id="{2CE00242-87E6-BD3B-7CC1-81E24FD5E0B4}"/>
              </a:ext>
            </a:extLst>
          </p:cNvPr>
          <p:cNvSpPr>
            <a:spLocks noChangeArrowheads="1" noTextEdit="1"/>
          </p:cNvSpPr>
          <p:nvPr>
            <p:ph type="sldImg"/>
          </p:nvPr>
        </p:nvSpPr>
        <p:spPr>
          <a:xfrm>
            <a:off x="1166813" y="685800"/>
            <a:ext cx="4673600" cy="3505200"/>
          </a:xfrm>
          <a:ln/>
        </p:spPr>
      </p:sp>
      <p:sp>
        <p:nvSpPr>
          <p:cNvPr id="44035" name="Rectangle 3">
            <a:extLst>
              <a:ext uri="{FF2B5EF4-FFF2-40B4-BE49-F238E27FC236}">
                <a16:creationId xmlns:a16="http://schemas.microsoft.com/office/drawing/2014/main" id="{D0DD962D-68B9-168B-816E-341AA7B480D5}"/>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EC08FF-EC4A-864E-3069-257F1A170700}"/>
              </a:ext>
            </a:extLst>
          </p:cNvPr>
          <p:cNvSpPr>
            <a:spLocks noGrp="1" noChangeArrowheads="1"/>
          </p:cNvSpPr>
          <p:nvPr>
            <p:ph type="sldNum" sz="quarter" idx="5"/>
          </p:nvPr>
        </p:nvSpPr>
        <p:spPr>
          <a:ln/>
        </p:spPr>
        <p:txBody>
          <a:bodyPr/>
          <a:lstStyle/>
          <a:p>
            <a:fld id="{98360966-B0A5-452E-AC7B-43927FE75026}" type="slidenum">
              <a:rPr lang="en-US" altLang="en-US"/>
              <a:pPr/>
              <a:t>2</a:t>
            </a:fld>
            <a:endParaRPr lang="en-US" altLang="en-US"/>
          </a:p>
        </p:txBody>
      </p:sp>
      <p:sp>
        <p:nvSpPr>
          <p:cNvPr id="4098" name="Rectangle 2">
            <a:extLst>
              <a:ext uri="{FF2B5EF4-FFF2-40B4-BE49-F238E27FC236}">
                <a16:creationId xmlns:a16="http://schemas.microsoft.com/office/drawing/2014/main" id="{A3B13283-9FE6-3B5A-11CE-201A90CD3401}"/>
              </a:ext>
            </a:extLst>
          </p:cNvPr>
          <p:cNvSpPr>
            <a:spLocks noChangeArrowheads="1" noTextEdit="1"/>
          </p:cNvSpPr>
          <p:nvPr>
            <p:ph type="sldImg"/>
          </p:nvPr>
        </p:nvSpPr>
        <p:spPr>
          <a:xfrm>
            <a:off x="1403350" y="685800"/>
            <a:ext cx="3841750" cy="2881313"/>
          </a:xfrm>
          <a:ln/>
        </p:spPr>
      </p:sp>
      <p:sp>
        <p:nvSpPr>
          <p:cNvPr id="4099" name="Rectangle 3">
            <a:extLst>
              <a:ext uri="{FF2B5EF4-FFF2-40B4-BE49-F238E27FC236}">
                <a16:creationId xmlns:a16="http://schemas.microsoft.com/office/drawing/2014/main" id="{9A1C360A-D5BB-5A7A-1481-DAA16711841C}"/>
              </a:ext>
            </a:extLst>
          </p:cNvPr>
          <p:cNvSpPr>
            <a:spLocks noGrp="1" noChangeArrowheads="1"/>
          </p:cNvSpPr>
          <p:nvPr>
            <p:ph type="body" idx="1"/>
          </p:nvPr>
        </p:nvSpPr>
        <p:spPr>
          <a:xfrm>
            <a:off x="914400" y="4419600"/>
            <a:ext cx="5181600" cy="4191000"/>
          </a:xfrm>
        </p:spPr>
        <p:txBody>
          <a:bodyPr lIns="91432" tIns="45716" rIns="91432" bIns="45716"/>
          <a:lstStyle/>
          <a:p>
            <a:r>
              <a:rPr lang="en-US" altLang="en-US" sz="1800"/>
              <a:t>Introductory remarks:</a:t>
            </a:r>
          </a:p>
          <a:p>
            <a:r>
              <a:rPr lang="en-US" altLang="en-US" sz="1800"/>
              <a:t>Very brief snap shut. Many bullets deserve a series of presentations to cover</a:t>
            </a:r>
          </a:p>
          <a:p>
            <a:r>
              <a:rPr lang="en-US" altLang="en-US" sz="1800"/>
              <a:t>Point of view of a secular person, who has affection to Islam. It is an important part of my culture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916CE6-36B9-1D79-36C0-ABCBF660CC8F}"/>
              </a:ext>
            </a:extLst>
          </p:cNvPr>
          <p:cNvSpPr>
            <a:spLocks noGrp="1" noChangeArrowheads="1"/>
          </p:cNvSpPr>
          <p:nvPr>
            <p:ph type="sldNum" sz="quarter" idx="5"/>
          </p:nvPr>
        </p:nvSpPr>
        <p:spPr>
          <a:ln/>
        </p:spPr>
        <p:txBody>
          <a:bodyPr/>
          <a:lstStyle/>
          <a:p>
            <a:fld id="{961BCE0B-FFCC-4E9A-9E50-5097DBC3FDBD}" type="slidenum">
              <a:rPr lang="en-US" altLang="en-US"/>
              <a:pPr/>
              <a:t>21</a:t>
            </a:fld>
            <a:endParaRPr lang="en-US" altLang="en-US"/>
          </a:p>
        </p:txBody>
      </p:sp>
      <p:sp>
        <p:nvSpPr>
          <p:cNvPr id="46082" name="Rectangle 2">
            <a:extLst>
              <a:ext uri="{FF2B5EF4-FFF2-40B4-BE49-F238E27FC236}">
                <a16:creationId xmlns:a16="http://schemas.microsoft.com/office/drawing/2014/main" id="{2A604C73-D468-27A1-798C-79738EF18D52}"/>
              </a:ext>
            </a:extLst>
          </p:cNvPr>
          <p:cNvSpPr>
            <a:spLocks noChangeArrowheads="1" noTextEdit="1"/>
          </p:cNvSpPr>
          <p:nvPr>
            <p:ph type="sldImg"/>
          </p:nvPr>
        </p:nvSpPr>
        <p:spPr>
          <a:xfrm>
            <a:off x="1166813" y="685800"/>
            <a:ext cx="4673600" cy="3505200"/>
          </a:xfrm>
          <a:ln/>
        </p:spPr>
      </p:sp>
      <p:sp>
        <p:nvSpPr>
          <p:cNvPr id="46083" name="Rectangle 3">
            <a:extLst>
              <a:ext uri="{FF2B5EF4-FFF2-40B4-BE49-F238E27FC236}">
                <a16:creationId xmlns:a16="http://schemas.microsoft.com/office/drawing/2014/main" id="{79345C11-35AF-A44B-64C5-DCC119D4EA4C}"/>
              </a:ext>
            </a:extLst>
          </p:cNvPr>
          <p:cNvSpPr>
            <a:spLocks noGrp="1" noChangeArrowheads="1"/>
          </p:cNvSpPr>
          <p:nvPr>
            <p:ph type="body" idx="1"/>
          </p:nvPr>
        </p:nvSpPr>
        <p:spPr>
          <a:xfrm>
            <a:off x="914400" y="4419600"/>
            <a:ext cx="5181600" cy="4191000"/>
          </a:xfrm>
        </p:spPr>
        <p:txBody>
          <a:bodyPr lIns="91432" tIns="45716" rIns="91432" bIns="45716"/>
          <a:lstStyle/>
          <a:p>
            <a:r>
              <a:rPr lang="en-US" altLang="en-US" sz="1800"/>
              <a:t>One of my favorite Hadiths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620B52-20F1-B961-711D-B77FF1D24CA5}"/>
              </a:ext>
            </a:extLst>
          </p:cNvPr>
          <p:cNvSpPr>
            <a:spLocks noGrp="1" noChangeArrowheads="1"/>
          </p:cNvSpPr>
          <p:nvPr>
            <p:ph type="sldNum" sz="quarter" idx="5"/>
          </p:nvPr>
        </p:nvSpPr>
        <p:spPr>
          <a:ln/>
        </p:spPr>
        <p:txBody>
          <a:bodyPr/>
          <a:lstStyle/>
          <a:p>
            <a:fld id="{41571AD5-E85B-400D-B79D-FA9A4CEC2225}" type="slidenum">
              <a:rPr lang="en-US" altLang="en-US"/>
              <a:pPr/>
              <a:t>22</a:t>
            </a:fld>
            <a:endParaRPr lang="en-US" altLang="en-US"/>
          </a:p>
        </p:txBody>
      </p:sp>
      <p:sp>
        <p:nvSpPr>
          <p:cNvPr id="48130" name="Rectangle 2">
            <a:extLst>
              <a:ext uri="{FF2B5EF4-FFF2-40B4-BE49-F238E27FC236}">
                <a16:creationId xmlns:a16="http://schemas.microsoft.com/office/drawing/2014/main" id="{9ACC6E64-2BB2-C6DC-6BC5-83270DAD12FB}"/>
              </a:ext>
            </a:extLst>
          </p:cNvPr>
          <p:cNvSpPr>
            <a:spLocks noChangeArrowheads="1" noTextEdit="1"/>
          </p:cNvSpPr>
          <p:nvPr>
            <p:ph type="sldImg"/>
          </p:nvPr>
        </p:nvSpPr>
        <p:spPr>
          <a:xfrm>
            <a:off x="1166813" y="685800"/>
            <a:ext cx="4673600" cy="3505200"/>
          </a:xfrm>
          <a:ln/>
        </p:spPr>
      </p:sp>
      <p:sp>
        <p:nvSpPr>
          <p:cNvPr id="48131" name="Rectangle 3">
            <a:extLst>
              <a:ext uri="{FF2B5EF4-FFF2-40B4-BE49-F238E27FC236}">
                <a16:creationId xmlns:a16="http://schemas.microsoft.com/office/drawing/2014/main" id="{8701DD50-E795-0695-1247-D5BE6B2BA546}"/>
              </a:ext>
            </a:extLst>
          </p:cNvPr>
          <p:cNvSpPr>
            <a:spLocks noGrp="1" noChangeArrowheads="1"/>
          </p:cNvSpPr>
          <p:nvPr>
            <p:ph type="body" idx="1"/>
          </p:nvPr>
        </p:nvSpPr>
        <p:spPr>
          <a:xfrm>
            <a:off x="466725" y="4419600"/>
            <a:ext cx="5984875" cy="4191000"/>
          </a:xfrm>
        </p:spPr>
        <p:txBody>
          <a:bodyPr lIns="91432" tIns="45716" rIns="91432" bIns="45716"/>
          <a:lstStyle/>
          <a:p>
            <a:r>
              <a:rPr lang="en-US" altLang="en-US" sz="1800"/>
              <a:t>2.  A Muslim is not a true Muslim without acknowledging and respecting them</a:t>
            </a:r>
          </a:p>
          <a:p>
            <a:r>
              <a:rPr lang="en-US" altLang="en-US" sz="1800"/>
              <a:t>3.  “Mary” Chapter, and Mary’s father chapter</a:t>
            </a:r>
          </a:p>
          <a:p>
            <a:r>
              <a:rPr lang="en-US" altLang="en-US" sz="1800"/>
              <a:t>4.  Absolutely one deity.  Good prophets of God 	cannot be killed, God takes their soul to Heaven</a:t>
            </a:r>
          </a:p>
          <a:p>
            <a:r>
              <a:rPr lang="en-US" altLang="en-US" sz="1800"/>
              <a:t>5. </a:t>
            </a:r>
          </a:p>
          <a:p>
            <a:r>
              <a:rPr lang="en-US" altLang="en-US" sz="1800"/>
              <a:t>6.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017166-9B8D-449B-4356-23CE8387D3D9}"/>
              </a:ext>
            </a:extLst>
          </p:cNvPr>
          <p:cNvSpPr>
            <a:spLocks noGrp="1" noChangeArrowheads="1"/>
          </p:cNvSpPr>
          <p:nvPr>
            <p:ph type="sldNum" sz="quarter" idx="5"/>
          </p:nvPr>
        </p:nvSpPr>
        <p:spPr>
          <a:ln/>
        </p:spPr>
        <p:txBody>
          <a:bodyPr/>
          <a:lstStyle/>
          <a:p>
            <a:fld id="{811F52AD-B12B-46C3-9578-978518975222}" type="slidenum">
              <a:rPr lang="en-US" altLang="en-US"/>
              <a:pPr/>
              <a:t>23</a:t>
            </a:fld>
            <a:endParaRPr lang="en-US" altLang="en-US"/>
          </a:p>
        </p:txBody>
      </p:sp>
      <p:sp>
        <p:nvSpPr>
          <p:cNvPr id="50178" name="Rectangle 2">
            <a:extLst>
              <a:ext uri="{FF2B5EF4-FFF2-40B4-BE49-F238E27FC236}">
                <a16:creationId xmlns:a16="http://schemas.microsoft.com/office/drawing/2014/main" id="{0EAD8DA9-D182-80F9-BD6B-38F6E2F9FF14}"/>
              </a:ext>
            </a:extLst>
          </p:cNvPr>
          <p:cNvSpPr>
            <a:spLocks noChangeArrowheads="1" noTextEdit="1"/>
          </p:cNvSpPr>
          <p:nvPr>
            <p:ph type="sldImg"/>
          </p:nvPr>
        </p:nvSpPr>
        <p:spPr>
          <a:xfrm>
            <a:off x="1166813" y="685800"/>
            <a:ext cx="4673600" cy="3505200"/>
          </a:xfrm>
          <a:ln/>
        </p:spPr>
      </p:sp>
      <p:sp>
        <p:nvSpPr>
          <p:cNvPr id="50179" name="Rectangle 3">
            <a:extLst>
              <a:ext uri="{FF2B5EF4-FFF2-40B4-BE49-F238E27FC236}">
                <a16:creationId xmlns:a16="http://schemas.microsoft.com/office/drawing/2014/main" id="{6190FA4C-A3F1-543F-64B0-75113F6EE069}"/>
              </a:ext>
            </a:extLst>
          </p:cNvPr>
          <p:cNvSpPr>
            <a:spLocks noGrp="1" noChangeArrowheads="1"/>
          </p:cNvSpPr>
          <p:nvPr>
            <p:ph type="body" idx="1"/>
          </p:nvPr>
        </p:nvSpPr>
        <p:spPr>
          <a:xfrm>
            <a:off x="544513" y="4419600"/>
            <a:ext cx="5984875" cy="4630738"/>
          </a:xfrm>
        </p:spPr>
        <p:txBody>
          <a:bodyPr lIns="91432" tIns="45716" rIns="91432" bIns="45716"/>
          <a:lstStyle/>
          <a:p>
            <a:r>
              <a:rPr lang="en-US" altLang="en-US" sz="1800"/>
              <a:t>2.  Abdelmalek and the Christians in his literary circles.  St. John of Damascus (the golden mouth), Alakhtal</a:t>
            </a:r>
          </a:p>
          <a:p>
            <a:r>
              <a:rPr lang="en-US" altLang="en-US" sz="1800"/>
              <a:t>3, 4.  Keys of the Holy </a:t>
            </a:r>
            <a:r>
              <a:rPr lang="en-US" altLang="en-US" sz="1800">
                <a:solidFill>
                  <a:srgbClr val="000000"/>
                </a:solidFill>
              </a:rPr>
              <a:t>Sepulcher</a:t>
            </a:r>
            <a:r>
              <a:rPr lang="en-US" altLang="en-US" sz="1800"/>
              <a:t> are until today with a Muslim family, and they consider it an honor to guard and serve (clean) Christianity’s holiest shrine</a:t>
            </a:r>
          </a:p>
          <a:p>
            <a:r>
              <a:rPr lang="en-US" altLang="en-US" sz="1800"/>
              <a:t>few of many specific instructions to soldiers:</a:t>
            </a:r>
          </a:p>
          <a:p>
            <a:r>
              <a:rPr lang="en-US" altLang="en-US" sz="1800">
                <a:solidFill>
                  <a:srgbClr val="000000"/>
                </a:solidFill>
                <a:latin typeface="Helv"/>
              </a:rPr>
              <a:t>When Abu Bakr stood on the borders of Syria he gave very specific instructions to his soldiers: “In the desert,” he said, “you will find people who have secluded themselves in cells; let them alone, for they have secluded themselves for the sake of God.”  </a:t>
            </a:r>
          </a:p>
          <a:p>
            <a:r>
              <a:rPr lang="en-US" altLang="en-US" sz="1800">
                <a:solidFill>
                  <a:srgbClr val="000000"/>
                </a:solidFill>
                <a:latin typeface="Helv"/>
              </a:rPr>
              <a:t>Likewise, when  Omar went to Syria, he actually stayed with the Bishop of Ayla and went out of his way to meet the Christian Holy Men in the town.</a:t>
            </a:r>
            <a:r>
              <a:rPr lang="en-US" altLang="en-US">
                <a:solidFill>
                  <a:srgbClr val="000000"/>
                </a:solidFill>
                <a:latin typeface="Helv"/>
              </a:rPr>
              <a:t> </a:t>
            </a:r>
            <a:r>
              <a:rPr lang="en-US" altLang="en-US" sz="1800"/>
              <a:t> </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333E17-C00E-4D4D-54B2-671607AF796E}"/>
              </a:ext>
            </a:extLst>
          </p:cNvPr>
          <p:cNvSpPr>
            <a:spLocks noGrp="1" noChangeArrowheads="1"/>
          </p:cNvSpPr>
          <p:nvPr>
            <p:ph type="sldNum" sz="quarter" idx="5"/>
          </p:nvPr>
        </p:nvSpPr>
        <p:spPr>
          <a:ln/>
        </p:spPr>
        <p:txBody>
          <a:bodyPr/>
          <a:lstStyle/>
          <a:p>
            <a:fld id="{3B683B39-75B5-48E7-9B87-0BF13DD28ECE}" type="slidenum">
              <a:rPr lang="en-US" altLang="en-US"/>
              <a:pPr/>
              <a:t>24</a:t>
            </a:fld>
            <a:endParaRPr lang="en-US" altLang="en-US"/>
          </a:p>
        </p:txBody>
      </p:sp>
      <p:sp>
        <p:nvSpPr>
          <p:cNvPr id="52226" name="Rectangle 2">
            <a:extLst>
              <a:ext uri="{FF2B5EF4-FFF2-40B4-BE49-F238E27FC236}">
                <a16:creationId xmlns:a16="http://schemas.microsoft.com/office/drawing/2014/main" id="{A776A396-95AA-6CE1-FE78-1213011058D2}"/>
              </a:ext>
            </a:extLst>
          </p:cNvPr>
          <p:cNvSpPr>
            <a:spLocks noChangeArrowheads="1" noTextEdit="1"/>
          </p:cNvSpPr>
          <p:nvPr>
            <p:ph type="sldImg"/>
          </p:nvPr>
        </p:nvSpPr>
        <p:spPr>
          <a:xfrm>
            <a:off x="1166813" y="685800"/>
            <a:ext cx="4673600" cy="3505200"/>
          </a:xfrm>
          <a:ln/>
        </p:spPr>
      </p:sp>
      <p:sp>
        <p:nvSpPr>
          <p:cNvPr id="52227" name="Rectangle 3">
            <a:extLst>
              <a:ext uri="{FF2B5EF4-FFF2-40B4-BE49-F238E27FC236}">
                <a16:creationId xmlns:a16="http://schemas.microsoft.com/office/drawing/2014/main" id="{FDFA42A4-3DDC-BBDA-CD36-67440778A9D0}"/>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7B1847-7021-D3EE-91BB-744E52E1BA1E}"/>
              </a:ext>
            </a:extLst>
          </p:cNvPr>
          <p:cNvSpPr>
            <a:spLocks noGrp="1" noChangeArrowheads="1"/>
          </p:cNvSpPr>
          <p:nvPr>
            <p:ph type="sldNum" sz="quarter" idx="5"/>
          </p:nvPr>
        </p:nvSpPr>
        <p:spPr>
          <a:ln/>
        </p:spPr>
        <p:txBody>
          <a:bodyPr/>
          <a:lstStyle/>
          <a:p>
            <a:fld id="{77309668-F58E-443E-B3C9-18C289B7DFF9}" type="slidenum">
              <a:rPr lang="en-US" altLang="en-US"/>
              <a:pPr/>
              <a:t>25</a:t>
            </a:fld>
            <a:endParaRPr lang="en-US" altLang="en-US"/>
          </a:p>
        </p:txBody>
      </p:sp>
      <p:sp>
        <p:nvSpPr>
          <p:cNvPr id="54274" name="Rectangle 2">
            <a:extLst>
              <a:ext uri="{FF2B5EF4-FFF2-40B4-BE49-F238E27FC236}">
                <a16:creationId xmlns:a16="http://schemas.microsoft.com/office/drawing/2014/main" id="{B0DBA370-32E7-0FC1-4AD4-11895A62270A}"/>
              </a:ext>
            </a:extLst>
          </p:cNvPr>
          <p:cNvSpPr>
            <a:spLocks noChangeArrowheads="1" noTextEdit="1"/>
          </p:cNvSpPr>
          <p:nvPr>
            <p:ph type="sldImg"/>
          </p:nvPr>
        </p:nvSpPr>
        <p:spPr>
          <a:xfrm>
            <a:off x="1166813" y="685800"/>
            <a:ext cx="4673600" cy="3505200"/>
          </a:xfrm>
          <a:ln/>
        </p:spPr>
      </p:sp>
      <p:sp>
        <p:nvSpPr>
          <p:cNvPr id="54275" name="Rectangle 3">
            <a:extLst>
              <a:ext uri="{FF2B5EF4-FFF2-40B4-BE49-F238E27FC236}">
                <a16:creationId xmlns:a16="http://schemas.microsoft.com/office/drawing/2014/main" id="{982539AC-54E6-71F9-7C82-78FF4FB205C7}"/>
              </a:ext>
            </a:extLst>
          </p:cNvPr>
          <p:cNvSpPr>
            <a:spLocks noGrp="1" noChangeArrowheads="1"/>
          </p:cNvSpPr>
          <p:nvPr>
            <p:ph type="body" idx="1"/>
          </p:nvPr>
        </p:nvSpPr>
        <p:spPr>
          <a:xfrm>
            <a:off x="914400" y="4419600"/>
            <a:ext cx="5181600" cy="4191000"/>
          </a:xfrm>
        </p:spPr>
        <p:txBody>
          <a:bodyPr lIns="91432" tIns="45716" rIns="91432" bIns="45716"/>
          <a:lstStyle/>
          <a:p>
            <a:r>
              <a:rPr lang="en-US" altLang="en-US" sz="1800"/>
              <a:t>Empowered by this equality, women took active role in Islam.  Many examples, such as Asma, Fatima, Aiyshah</a:t>
            </a:r>
          </a:p>
          <a:p>
            <a:r>
              <a:rPr lang="en-US" altLang="en-US" sz="180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6D0297-4345-DC14-5EDA-08F119E172DF}"/>
              </a:ext>
            </a:extLst>
          </p:cNvPr>
          <p:cNvSpPr>
            <a:spLocks noGrp="1" noChangeArrowheads="1"/>
          </p:cNvSpPr>
          <p:nvPr>
            <p:ph type="sldNum" sz="quarter" idx="5"/>
          </p:nvPr>
        </p:nvSpPr>
        <p:spPr>
          <a:ln/>
        </p:spPr>
        <p:txBody>
          <a:bodyPr/>
          <a:lstStyle/>
          <a:p>
            <a:fld id="{8F5492F8-5AC6-4360-BFB3-C3853DCF7E8B}" type="slidenum">
              <a:rPr lang="en-US" altLang="en-US"/>
              <a:pPr/>
              <a:t>26</a:t>
            </a:fld>
            <a:endParaRPr lang="en-US" altLang="en-US"/>
          </a:p>
        </p:txBody>
      </p:sp>
      <p:sp>
        <p:nvSpPr>
          <p:cNvPr id="102402" name="Rectangle 2">
            <a:extLst>
              <a:ext uri="{FF2B5EF4-FFF2-40B4-BE49-F238E27FC236}">
                <a16:creationId xmlns:a16="http://schemas.microsoft.com/office/drawing/2014/main" id="{121739C8-5C94-4A27-9355-E47246489543}"/>
              </a:ext>
            </a:extLst>
          </p:cNvPr>
          <p:cNvSpPr>
            <a:spLocks noChangeArrowheads="1" noTextEdit="1"/>
          </p:cNvSpPr>
          <p:nvPr>
            <p:ph type="sldImg"/>
          </p:nvPr>
        </p:nvSpPr>
        <p:spPr>
          <a:xfrm>
            <a:off x="1179513" y="696913"/>
            <a:ext cx="4638675" cy="3479800"/>
          </a:xfrm>
          <a:ln/>
        </p:spPr>
      </p:sp>
      <p:sp>
        <p:nvSpPr>
          <p:cNvPr id="102403" name="Rectangle 3">
            <a:extLst>
              <a:ext uri="{FF2B5EF4-FFF2-40B4-BE49-F238E27FC236}">
                <a16:creationId xmlns:a16="http://schemas.microsoft.com/office/drawing/2014/main" id="{8769D598-A3D5-B86C-0C03-5DADB8BA7D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3EDDCA-D950-A9D5-B6B9-D6E9732893D0}"/>
              </a:ext>
            </a:extLst>
          </p:cNvPr>
          <p:cNvSpPr>
            <a:spLocks noGrp="1" noChangeArrowheads="1"/>
          </p:cNvSpPr>
          <p:nvPr>
            <p:ph type="sldNum" sz="quarter" idx="5"/>
          </p:nvPr>
        </p:nvSpPr>
        <p:spPr>
          <a:ln/>
        </p:spPr>
        <p:txBody>
          <a:bodyPr/>
          <a:lstStyle/>
          <a:p>
            <a:fld id="{45886101-32F8-410A-BA32-739CDFE3C43F}" type="slidenum">
              <a:rPr lang="en-US" altLang="en-US"/>
              <a:pPr/>
              <a:t>27</a:t>
            </a:fld>
            <a:endParaRPr lang="en-US" altLang="en-US"/>
          </a:p>
        </p:txBody>
      </p:sp>
      <p:sp>
        <p:nvSpPr>
          <p:cNvPr id="56322" name="Rectangle 2">
            <a:extLst>
              <a:ext uri="{FF2B5EF4-FFF2-40B4-BE49-F238E27FC236}">
                <a16:creationId xmlns:a16="http://schemas.microsoft.com/office/drawing/2014/main" id="{6D06BF1E-409D-9E6A-16FD-6511DCC6DD44}"/>
              </a:ext>
            </a:extLst>
          </p:cNvPr>
          <p:cNvSpPr>
            <a:spLocks noChangeArrowheads="1" noTextEdit="1"/>
          </p:cNvSpPr>
          <p:nvPr>
            <p:ph type="sldImg"/>
          </p:nvPr>
        </p:nvSpPr>
        <p:spPr>
          <a:xfrm>
            <a:off x="1166813" y="685800"/>
            <a:ext cx="4673600" cy="3505200"/>
          </a:xfrm>
          <a:ln/>
        </p:spPr>
      </p:sp>
      <p:sp>
        <p:nvSpPr>
          <p:cNvPr id="56323" name="Rectangle 3">
            <a:extLst>
              <a:ext uri="{FF2B5EF4-FFF2-40B4-BE49-F238E27FC236}">
                <a16:creationId xmlns:a16="http://schemas.microsoft.com/office/drawing/2014/main" id="{EDA57961-23CD-F2E9-F70A-A71B32B1C281}"/>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B7545D-F215-7381-1427-25AE59DFBE81}"/>
              </a:ext>
            </a:extLst>
          </p:cNvPr>
          <p:cNvSpPr>
            <a:spLocks noGrp="1" noChangeArrowheads="1"/>
          </p:cNvSpPr>
          <p:nvPr>
            <p:ph type="sldNum" sz="quarter" idx="5"/>
          </p:nvPr>
        </p:nvSpPr>
        <p:spPr>
          <a:ln/>
        </p:spPr>
        <p:txBody>
          <a:bodyPr/>
          <a:lstStyle/>
          <a:p>
            <a:fld id="{04B51300-BAE7-4195-878A-FD0F873879F2}" type="slidenum">
              <a:rPr lang="en-US" altLang="en-US"/>
              <a:pPr/>
              <a:t>29</a:t>
            </a:fld>
            <a:endParaRPr lang="en-US" altLang="en-US"/>
          </a:p>
        </p:txBody>
      </p:sp>
      <p:sp>
        <p:nvSpPr>
          <p:cNvPr id="60418" name="Rectangle 2">
            <a:extLst>
              <a:ext uri="{FF2B5EF4-FFF2-40B4-BE49-F238E27FC236}">
                <a16:creationId xmlns:a16="http://schemas.microsoft.com/office/drawing/2014/main" id="{55D751D0-BB8E-BBD2-E7FA-8D3E5853EB83}"/>
              </a:ext>
            </a:extLst>
          </p:cNvPr>
          <p:cNvSpPr>
            <a:spLocks noChangeArrowheads="1" noTextEdit="1"/>
          </p:cNvSpPr>
          <p:nvPr>
            <p:ph type="sldImg"/>
          </p:nvPr>
        </p:nvSpPr>
        <p:spPr>
          <a:xfrm>
            <a:off x="1166813" y="685800"/>
            <a:ext cx="4673600" cy="3505200"/>
          </a:xfrm>
          <a:ln/>
        </p:spPr>
      </p:sp>
      <p:sp>
        <p:nvSpPr>
          <p:cNvPr id="60419" name="Rectangle 3">
            <a:extLst>
              <a:ext uri="{FF2B5EF4-FFF2-40B4-BE49-F238E27FC236}">
                <a16:creationId xmlns:a16="http://schemas.microsoft.com/office/drawing/2014/main" id="{E0E298F1-750E-D2E2-741F-F8B647CF3EB3}"/>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FB4B73-4A7C-9806-D531-7158427C7BE6}"/>
              </a:ext>
            </a:extLst>
          </p:cNvPr>
          <p:cNvSpPr>
            <a:spLocks noGrp="1" noChangeArrowheads="1"/>
          </p:cNvSpPr>
          <p:nvPr>
            <p:ph type="sldNum" sz="quarter" idx="5"/>
          </p:nvPr>
        </p:nvSpPr>
        <p:spPr>
          <a:ln/>
        </p:spPr>
        <p:txBody>
          <a:bodyPr/>
          <a:lstStyle/>
          <a:p>
            <a:fld id="{8FDA713B-118B-4B31-857E-B6941CCC0680}" type="slidenum">
              <a:rPr lang="en-US" altLang="en-US"/>
              <a:pPr/>
              <a:t>30</a:t>
            </a:fld>
            <a:endParaRPr lang="en-US" altLang="en-US"/>
          </a:p>
        </p:txBody>
      </p:sp>
      <p:sp>
        <p:nvSpPr>
          <p:cNvPr id="62466" name="Rectangle 2">
            <a:extLst>
              <a:ext uri="{FF2B5EF4-FFF2-40B4-BE49-F238E27FC236}">
                <a16:creationId xmlns:a16="http://schemas.microsoft.com/office/drawing/2014/main" id="{9FC269D4-25B5-215F-C152-D986C692BF58}"/>
              </a:ext>
            </a:extLst>
          </p:cNvPr>
          <p:cNvSpPr>
            <a:spLocks noChangeArrowheads="1" noTextEdit="1"/>
          </p:cNvSpPr>
          <p:nvPr>
            <p:ph type="sldImg"/>
          </p:nvPr>
        </p:nvSpPr>
        <p:spPr>
          <a:xfrm>
            <a:off x="1166813" y="685800"/>
            <a:ext cx="4673600" cy="3505200"/>
          </a:xfrm>
          <a:ln/>
        </p:spPr>
      </p:sp>
      <p:sp>
        <p:nvSpPr>
          <p:cNvPr id="62467" name="Rectangle 3">
            <a:extLst>
              <a:ext uri="{FF2B5EF4-FFF2-40B4-BE49-F238E27FC236}">
                <a16:creationId xmlns:a16="http://schemas.microsoft.com/office/drawing/2014/main" id="{24772A5B-88D4-34CD-18E3-3E75B6A50AAC}"/>
              </a:ext>
            </a:extLst>
          </p:cNvPr>
          <p:cNvSpPr>
            <a:spLocks noGrp="1" noChangeArrowheads="1"/>
          </p:cNvSpPr>
          <p:nvPr>
            <p:ph type="body" idx="1"/>
          </p:nvPr>
        </p:nvSpPr>
        <p:spPr>
          <a:xfrm>
            <a:off x="914400" y="4419600"/>
            <a:ext cx="5181600" cy="4191000"/>
          </a:xfrm>
        </p:spPr>
        <p:txBody>
          <a:bodyPr lIns="91432" tIns="45716" rIns="91432" bIns="45716"/>
          <a:lstStyle/>
          <a:p>
            <a:r>
              <a:rPr lang="en-US" altLang="en-US" sz="1800"/>
              <a:t>I will mention part of the list of those whose works were translated to Latin languages and directly influenced later European renaissance</a:t>
            </a:r>
          </a:p>
          <a:p>
            <a:r>
              <a:rPr lang="en-US" altLang="en-US" sz="1800"/>
              <a:t>Alrazi: Mention his story</a:t>
            </a: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E2C7AA-6525-5392-E24F-FFDDBF3FA847}"/>
              </a:ext>
            </a:extLst>
          </p:cNvPr>
          <p:cNvSpPr>
            <a:spLocks noGrp="1" noChangeArrowheads="1"/>
          </p:cNvSpPr>
          <p:nvPr>
            <p:ph type="sldNum" sz="quarter" idx="5"/>
          </p:nvPr>
        </p:nvSpPr>
        <p:spPr>
          <a:ln/>
        </p:spPr>
        <p:txBody>
          <a:bodyPr/>
          <a:lstStyle/>
          <a:p>
            <a:fld id="{1C7A0EBF-BEBB-4FF0-8B6D-6DFC148E0BF5}" type="slidenum">
              <a:rPr lang="en-US" altLang="en-US"/>
              <a:pPr/>
              <a:t>31</a:t>
            </a:fld>
            <a:endParaRPr lang="en-US" altLang="en-US"/>
          </a:p>
        </p:txBody>
      </p:sp>
      <p:sp>
        <p:nvSpPr>
          <p:cNvPr id="64514" name="Rectangle 2">
            <a:extLst>
              <a:ext uri="{FF2B5EF4-FFF2-40B4-BE49-F238E27FC236}">
                <a16:creationId xmlns:a16="http://schemas.microsoft.com/office/drawing/2014/main" id="{DAEF1C56-3151-5D7C-F411-C8B4DAB04571}"/>
              </a:ext>
            </a:extLst>
          </p:cNvPr>
          <p:cNvSpPr>
            <a:spLocks noChangeArrowheads="1" noTextEdit="1"/>
          </p:cNvSpPr>
          <p:nvPr>
            <p:ph type="sldImg"/>
          </p:nvPr>
        </p:nvSpPr>
        <p:spPr>
          <a:xfrm>
            <a:off x="1166813" y="685800"/>
            <a:ext cx="4673600" cy="3505200"/>
          </a:xfrm>
          <a:ln/>
        </p:spPr>
      </p:sp>
      <p:sp>
        <p:nvSpPr>
          <p:cNvPr id="64515" name="Rectangle 3">
            <a:extLst>
              <a:ext uri="{FF2B5EF4-FFF2-40B4-BE49-F238E27FC236}">
                <a16:creationId xmlns:a16="http://schemas.microsoft.com/office/drawing/2014/main" id="{40588D55-0ED2-24F5-5B87-B51915B021D6}"/>
              </a:ext>
            </a:extLst>
          </p:cNvPr>
          <p:cNvSpPr>
            <a:spLocks noGrp="1" noChangeArrowheads="1"/>
          </p:cNvSpPr>
          <p:nvPr>
            <p:ph type="body" idx="1"/>
          </p:nvPr>
        </p:nvSpPr>
        <p:spPr>
          <a:xfrm>
            <a:off x="914400" y="4419600"/>
            <a:ext cx="5181600" cy="4191000"/>
          </a:xfrm>
        </p:spPr>
        <p:txBody>
          <a:bodyPr lIns="91432" tIns="45716" rIns="91432" bIns="45716"/>
          <a:lstStyle/>
          <a:p>
            <a:pPr>
              <a:buFontTx/>
              <a:buChar char="•"/>
            </a:pPr>
            <a:r>
              <a:rPr lang="en-US" altLang="en-US" sz="1800"/>
              <a:t>Xx</a:t>
            </a:r>
          </a:p>
          <a:p>
            <a:pPr>
              <a:buFontTx/>
              <a:buChar char="•"/>
            </a:pPr>
            <a:r>
              <a:rPr lang="en-US" altLang="en-US" sz="1800"/>
              <a:t>xx</a:t>
            </a:r>
          </a:p>
          <a:p>
            <a:pPr>
              <a:buFontTx/>
              <a:buChar char="•"/>
            </a:pPr>
            <a:r>
              <a:rPr lang="en-US" altLang="en-US" sz="1800"/>
              <a:t>xx</a:t>
            </a:r>
          </a:p>
          <a:p>
            <a:pPr>
              <a:buFontTx/>
              <a:buChar char="•"/>
            </a:pPr>
            <a:r>
              <a:rPr lang="en-US" altLang="en-US" sz="1800"/>
              <a:t>Arab scientists did not come up with the quantum, but, ….</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9CA0A1-235A-072B-F863-5AFA0BD3B062}"/>
              </a:ext>
            </a:extLst>
          </p:cNvPr>
          <p:cNvSpPr>
            <a:spLocks noGrp="1" noChangeArrowheads="1"/>
          </p:cNvSpPr>
          <p:nvPr>
            <p:ph type="sldNum" sz="quarter" idx="5"/>
          </p:nvPr>
        </p:nvSpPr>
        <p:spPr>
          <a:ln/>
        </p:spPr>
        <p:txBody>
          <a:bodyPr/>
          <a:lstStyle/>
          <a:p>
            <a:fld id="{8588E130-83CC-4CD5-B81A-EEC4B96C5C3C}" type="slidenum">
              <a:rPr lang="en-US" altLang="en-US"/>
              <a:pPr/>
              <a:t>3</a:t>
            </a:fld>
            <a:endParaRPr lang="en-US" altLang="en-US"/>
          </a:p>
        </p:txBody>
      </p:sp>
      <p:sp>
        <p:nvSpPr>
          <p:cNvPr id="19458" name="Rectangle 2">
            <a:extLst>
              <a:ext uri="{FF2B5EF4-FFF2-40B4-BE49-F238E27FC236}">
                <a16:creationId xmlns:a16="http://schemas.microsoft.com/office/drawing/2014/main" id="{23FBE2B2-54A2-1025-B2C5-A09495BE3C15}"/>
              </a:ext>
            </a:extLst>
          </p:cNvPr>
          <p:cNvSpPr>
            <a:spLocks noChangeArrowheads="1" noTextEdit="1"/>
          </p:cNvSpPr>
          <p:nvPr>
            <p:ph type="sldImg"/>
          </p:nvPr>
        </p:nvSpPr>
        <p:spPr>
          <a:xfrm>
            <a:off x="1795463" y="619125"/>
            <a:ext cx="2782887" cy="2087563"/>
          </a:xfrm>
          <a:ln/>
        </p:spPr>
      </p:sp>
      <p:sp>
        <p:nvSpPr>
          <p:cNvPr id="19459" name="Rectangle 3">
            <a:extLst>
              <a:ext uri="{FF2B5EF4-FFF2-40B4-BE49-F238E27FC236}">
                <a16:creationId xmlns:a16="http://schemas.microsoft.com/office/drawing/2014/main" id="{B9DBBAD7-55A5-1F64-49B8-81939B81FF8F}"/>
              </a:ext>
            </a:extLst>
          </p:cNvPr>
          <p:cNvSpPr>
            <a:spLocks noGrp="1" noChangeArrowheads="1"/>
          </p:cNvSpPr>
          <p:nvPr>
            <p:ph type="body" idx="1"/>
          </p:nvPr>
        </p:nvSpPr>
        <p:spPr>
          <a:xfrm>
            <a:off x="233363" y="2706688"/>
            <a:ext cx="6529387" cy="5903912"/>
          </a:xfrm>
        </p:spPr>
        <p:txBody>
          <a:bodyPr lIns="91432" tIns="45716" rIns="91432" bIns="45716"/>
          <a:lstStyle/>
          <a:p>
            <a:pPr marL="228600" indent="-228600">
              <a:spcBef>
                <a:spcPct val="10000"/>
              </a:spcBef>
              <a:buFontTx/>
              <a:buChar char="•"/>
            </a:pPr>
            <a:r>
              <a:rPr lang="en-US" altLang="en-US" sz="1800">
                <a:latin typeface="Arial" panose="020B0604020202020204" pitchFamily="34" charset="0"/>
              </a:rPr>
              <a:t>Founder: Muhammad Ibn Adbellah</a:t>
            </a:r>
          </a:p>
          <a:p>
            <a:pPr marL="228600" indent="-228600">
              <a:spcBef>
                <a:spcPct val="10000"/>
              </a:spcBef>
              <a:buFontTx/>
              <a:buChar char="•"/>
            </a:pPr>
            <a:r>
              <a:rPr lang="en-US" altLang="en-US" sz="1800">
                <a:latin typeface="Arial" panose="020B0604020202020204" pitchFamily="34" charset="0"/>
              </a:rPr>
              <a:t>Born: 571 AD in Mecca. This year became known as the elephant year.  In this year an Ethiopian leader called Abraha (Abraham) attacked Mecca using elephants as armored vehicles </a:t>
            </a:r>
          </a:p>
          <a:p>
            <a:pPr marL="228600" indent="-228600">
              <a:spcBef>
                <a:spcPct val="10000"/>
              </a:spcBef>
              <a:buFontTx/>
              <a:buChar char="•"/>
            </a:pPr>
            <a:r>
              <a:rPr lang="en-US" altLang="en-US" sz="1800">
                <a:latin typeface="Arial" panose="020B0604020202020204" pitchFamily="34" charset="0"/>
              </a:rPr>
              <a:t>Nicknames: Almustapha (the chosen), Alamin (the faithful)</a:t>
            </a:r>
          </a:p>
          <a:p>
            <a:pPr marL="228600" indent="-228600">
              <a:spcBef>
                <a:spcPct val="10000"/>
              </a:spcBef>
              <a:buFontTx/>
              <a:buChar char="•"/>
            </a:pPr>
            <a:r>
              <a:rPr lang="en-US" altLang="en-US" sz="1800">
                <a:latin typeface="Arial" panose="020B0604020202020204" pitchFamily="34" charset="0"/>
              </a:rPr>
              <a:t>Titles:  The prophet, the messenger (Alrasul)</a:t>
            </a:r>
          </a:p>
          <a:p>
            <a:pPr marL="228600" indent="-228600">
              <a:spcBef>
                <a:spcPct val="10000"/>
              </a:spcBef>
              <a:buFontTx/>
              <a:buChar char="•"/>
            </a:pPr>
            <a:r>
              <a:rPr lang="en-US" altLang="en-US" sz="1800">
                <a:latin typeface="Arial" panose="020B0604020202020204" pitchFamily="34" charset="0"/>
              </a:rPr>
              <a:t>Tribe:  Quraiysh</a:t>
            </a:r>
          </a:p>
          <a:p>
            <a:pPr marL="228600" indent="-228600">
              <a:spcBef>
                <a:spcPct val="10000"/>
              </a:spcBef>
              <a:buFontTx/>
              <a:buChar char="•"/>
            </a:pPr>
            <a:r>
              <a:rPr lang="en-US" altLang="en-US" sz="1800">
                <a:latin typeface="Arial" panose="020B0604020202020204" pitchFamily="34" charset="0"/>
              </a:rPr>
              <a:t>Descendant of Abraham</a:t>
            </a:r>
          </a:p>
          <a:p>
            <a:pPr marL="228600" indent="-228600">
              <a:spcBef>
                <a:spcPct val="10000"/>
              </a:spcBef>
              <a:buFontTx/>
              <a:buChar char="•"/>
            </a:pPr>
            <a:r>
              <a:rPr lang="en-US" altLang="en-US" sz="1800">
                <a:latin typeface="Arial" panose="020B0604020202020204" pitchFamily="34" charset="0"/>
              </a:rPr>
              <a:t>Holy Book is the Quran, derived from the Arabic root ‘read’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AB7119-DA30-D1A8-B4EB-EC9C53667D45}"/>
              </a:ext>
            </a:extLst>
          </p:cNvPr>
          <p:cNvSpPr>
            <a:spLocks noGrp="1" noChangeArrowheads="1"/>
          </p:cNvSpPr>
          <p:nvPr>
            <p:ph type="sldNum" sz="quarter" idx="5"/>
          </p:nvPr>
        </p:nvSpPr>
        <p:spPr>
          <a:ln/>
        </p:spPr>
        <p:txBody>
          <a:bodyPr/>
          <a:lstStyle/>
          <a:p>
            <a:fld id="{BB3371ED-B646-42B4-BDC3-0E59580DEB5D}" type="slidenum">
              <a:rPr lang="en-US" altLang="en-US"/>
              <a:pPr/>
              <a:t>32</a:t>
            </a:fld>
            <a:endParaRPr lang="en-US" altLang="en-US"/>
          </a:p>
        </p:txBody>
      </p:sp>
      <p:sp>
        <p:nvSpPr>
          <p:cNvPr id="66562" name="Rectangle 2">
            <a:extLst>
              <a:ext uri="{FF2B5EF4-FFF2-40B4-BE49-F238E27FC236}">
                <a16:creationId xmlns:a16="http://schemas.microsoft.com/office/drawing/2014/main" id="{F92096C2-8DF9-F796-17F2-35FEFD4AABFD}"/>
              </a:ext>
            </a:extLst>
          </p:cNvPr>
          <p:cNvSpPr>
            <a:spLocks noChangeArrowheads="1" noTextEdit="1"/>
          </p:cNvSpPr>
          <p:nvPr>
            <p:ph type="sldImg"/>
          </p:nvPr>
        </p:nvSpPr>
        <p:spPr>
          <a:xfrm>
            <a:off x="1166813" y="685800"/>
            <a:ext cx="4673600" cy="3505200"/>
          </a:xfrm>
          <a:ln/>
        </p:spPr>
      </p:sp>
      <p:sp>
        <p:nvSpPr>
          <p:cNvPr id="66563" name="Rectangle 3">
            <a:extLst>
              <a:ext uri="{FF2B5EF4-FFF2-40B4-BE49-F238E27FC236}">
                <a16:creationId xmlns:a16="http://schemas.microsoft.com/office/drawing/2014/main" id="{5112AF11-B84A-6A6C-D97C-0814DC3240BF}"/>
              </a:ext>
            </a:extLst>
          </p:cNvPr>
          <p:cNvSpPr>
            <a:spLocks noGrp="1" noChangeArrowheads="1"/>
          </p:cNvSpPr>
          <p:nvPr>
            <p:ph type="body" idx="1"/>
          </p:nvPr>
        </p:nvSpPr>
        <p:spPr>
          <a:xfrm>
            <a:off x="914400" y="4419600"/>
            <a:ext cx="5181600" cy="4191000"/>
          </a:xfrm>
        </p:spPr>
        <p:txBody>
          <a:bodyPr lIns="91432" tIns="45716" rIns="91432" bIns="45716"/>
          <a:lstStyle/>
          <a:p>
            <a:pPr>
              <a:buFontTx/>
              <a:buChar char="•"/>
            </a:pPr>
            <a:r>
              <a:rPr lang="en-US" altLang="en-US" sz="1800"/>
              <a:t>In my mind, the decimal system of numbers is the most fundamental after the alphabet</a:t>
            </a:r>
          </a:p>
          <a:p>
            <a:pPr>
              <a:buFontTx/>
              <a:buChar char="•"/>
            </a:pPr>
            <a:r>
              <a:rPr lang="en-US" altLang="en-US" sz="1800"/>
              <a:t>Imagine we still use Roman numerals. Computers?</a:t>
            </a:r>
          </a:p>
          <a:p>
            <a:pPr>
              <a:buFontTx/>
              <a:buChar char="•"/>
            </a:pPr>
            <a:r>
              <a:rPr lang="en-US" altLang="en-US" sz="1800"/>
              <a:t>Arabic numerals and # of angles</a:t>
            </a:r>
          </a:p>
          <a:p>
            <a:pPr>
              <a:buFontTx/>
              <a:buChar char="•"/>
            </a:pPr>
            <a:r>
              <a:rPr lang="en-US" altLang="en-US" sz="1800"/>
              <a:t>Tables of trigonometry. Literary translation of the Arabic terms  </a:t>
            </a:r>
          </a:p>
          <a:p>
            <a:pPr>
              <a:buFontTx/>
              <a:buChar char="•"/>
            </a:pPr>
            <a:endParaRPr lang="en-US" altLang="en-US"/>
          </a:p>
          <a:p>
            <a:pPr>
              <a:buFontTx/>
              <a:buChar char="•"/>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875DBF-4385-CDC6-CAE5-8CD755809CEB}"/>
              </a:ext>
            </a:extLst>
          </p:cNvPr>
          <p:cNvSpPr>
            <a:spLocks noGrp="1" noChangeArrowheads="1"/>
          </p:cNvSpPr>
          <p:nvPr>
            <p:ph type="sldNum" sz="quarter" idx="5"/>
          </p:nvPr>
        </p:nvSpPr>
        <p:spPr>
          <a:ln/>
        </p:spPr>
        <p:txBody>
          <a:bodyPr/>
          <a:lstStyle/>
          <a:p>
            <a:fld id="{BDE43F39-97A3-4238-9FF9-E6320675C752}" type="slidenum">
              <a:rPr lang="en-US" altLang="en-US"/>
              <a:pPr/>
              <a:t>33</a:t>
            </a:fld>
            <a:endParaRPr lang="en-US" altLang="en-US"/>
          </a:p>
        </p:txBody>
      </p:sp>
      <p:sp>
        <p:nvSpPr>
          <p:cNvPr id="68610" name="Rectangle 2">
            <a:extLst>
              <a:ext uri="{FF2B5EF4-FFF2-40B4-BE49-F238E27FC236}">
                <a16:creationId xmlns:a16="http://schemas.microsoft.com/office/drawing/2014/main" id="{AE2C8CBA-FE6F-6477-C1BC-320F8653550A}"/>
              </a:ext>
            </a:extLst>
          </p:cNvPr>
          <p:cNvSpPr>
            <a:spLocks noChangeArrowheads="1" noTextEdit="1"/>
          </p:cNvSpPr>
          <p:nvPr>
            <p:ph type="sldImg"/>
          </p:nvPr>
        </p:nvSpPr>
        <p:spPr>
          <a:xfrm>
            <a:off x="1166813" y="685800"/>
            <a:ext cx="4673600" cy="3505200"/>
          </a:xfrm>
          <a:ln/>
        </p:spPr>
      </p:sp>
      <p:sp>
        <p:nvSpPr>
          <p:cNvPr id="68611" name="Rectangle 3">
            <a:extLst>
              <a:ext uri="{FF2B5EF4-FFF2-40B4-BE49-F238E27FC236}">
                <a16:creationId xmlns:a16="http://schemas.microsoft.com/office/drawing/2014/main" id="{3158ACFE-A4E9-1B34-E448-92D5961149C0}"/>
              </a:ext>
            </a:extLst>
          </p:cNvPr>
          <p:cNvSpPr>
            <a:spLocks noGrp="1" noChangeArrowheads="1"/>
          </p:cNvSpPr>
          <p:nvPr>
            <p:ph type="body" idx="1"/>
          </p:nvPr>
        </p:nvSpPr>
        <p:spPr>
          <a:xfrm>
            <a:off x="914400" y="4419600"/>
            <a:ext cx="5181600" cy="4191000"/>
          </a:xfrm>
        </p:spPr>
        <p:txBody>
          <a:bodyPr lIns="91432" tIns="45716" rIns="91432" bIns="45716"/>
          <a:lstStyle/>
          <a:p>
            <a:r>
              <a:rPr lang="en-US" altLang="en-US" sz="1800"/>
              <a:t>I should have put “calculated” rather than measured</a:t>
            </a:r>
          </a:p>
          <a:p>
            <a:r>
              <a:rPr lang="en-US" altLang="en-US" sz="1800"/>
              <a:t>Influenced Kepler</a:t>
            </a:r>
          </a:p>
          <a:p>
            <a:r>
              <a:rPr lang="en-US" altLang="en-US" sz="1800"/>
              <a:t>George Kennedy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7B71BF-54A1-17CB-533C-E9735715A39A}"/>
              </a:ext>
            </a:extLst>
          </p:cNvPr>
          <p:cNvSpPr>
            <a:spLocks noGrp="1" noChangeArrowheads="1"/>
          </p:cNvSpPr>
          <p:nvPr>
            <p:ph type="sldNum" sz="quarter" idx="5"/>
          </p:nvPr>
        </p:nvSpPr>
        <p:spPr>
          <a:ln/>
        </p:spPr>
        <p:txBody>
          <a:bodyPr/>
          <a:lstStyle/>
          <a:p>
            <a:fld id="{BEE974DC-665A-4E68-938D-9250A4D46B80}" type="slidenum">
              <a:rPr lang="en-US" altLang="en-US"/>
              <a:pPr/>
              <a:t>34</a:t>
            </a:fld>
            <a:endParaRPr lang="en-US" altLang="en-US"/>
          </a:p>
        </p:txBody>
      </p:sp>
      <p:sp>
        <p:nvSpPr>
          <p:cNvPr id="70658" name="Rectangle 2">
            <a:extLst>
              <a:ext uri="{FF2B5EF4-FFF2-40B4-BE49-F238E27FC236}">
                <a16:creationId xmlns:a16="http://schemas.microsoft.com/office/drawing/2014/main" id="{7D826B98-9019-6648-4EB9-2DC82A5C2A97}"/>
              </a:ext>
            </a:extLst>
          </p:cNvPr>
          <p:cNvSpPr>
            <a:spLocks noChangeArrowheads="1" noTextEdit="1"/>
          </p:cNvSpPr>
          <p:nvPr>
            <p:ph type="sldImg"/>
          </p:nvPr>
        </p:nvSpPr>
        <p:spPr>
          <a:xfrm>
            <a:off x="1166813" y="685800"/>
            <a:ext cx="4673600" cy="3505200"/>
          </a:xfrm>
          <a:ln/>
        </p:spPr>
      </p:sp>
      <p:sp>
        <p:nvSpPr>
          <p:cNvPr id="70659" name="Rectangle 3">
            <a:extLst>
              <a:ext uri="{FF2B5EF4-FFF2-40B4-BE49-F238E27FC236}">
                <a16:creationId xmlns:a16="http://schemas.microsoft.com/office/drawing/2014/main" id="{090EE6BE-C46D-A78D-3500-1EFEC334F983}"/>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85E30D-82E8-9650-B1B9-72AFFE972ED2}"/>
              </a:ext>
            </a:extLst>
          </p:cNvPr>
          <p:cNvSpPr>
            <a:spLocks noGrp="1" noChangeArrowheads="1"/>
          </p:cNvSpPr>
          <p:nvPr>
            <p:ph type="sldNum" sz="quarter" idx="5"/>
          </p:nvPr>
        </p:nvSpPr>
        <p:spPr>
          <a:ln/>
        </p:spPr>
        <p:txBody>
          <a:bodyPr/>
          <a:lstStyle/>
          <a:p>
            <a:fld id="{CC3C54EF-44AE-4FB4-8DF0-D8295B7EB8EF}" type="slidenum">
              <a:rPr lang="en-US" altLang="en-US"/>
              <a:pPr/>
              <a:t>35</a:t>
            </a:fld>
            <a:endParaRPr lang="en-US" altLang="en-US"/>
          </a:p>
        </p:txBody>
      </p:sp>
      <p:sp>
        <p:nvSpPr>
          <p:cNvPr id="72706" name="Rectangle 2">
            <a:extLst>
              <a:ext uri="{FF2B5EF4-FFF2-40B4-BE49-F238E27FC236}">
                <a16:creationId xmlns:a16="http://schemas.microsoft.com/office/drawing/2014/main" id="{B0C8B38E-3804-D230-C559-C075AA89B3DF}"/>
              </a:ext>
            </a:extLst>
          </p:cNvPr>
          <p:cNvSpPr>
            <a:spLocks noChangeArrowheads="1" noTextEdit="1"/>
          </p:cNvSpPr>
          <p:nvPr>
            <p:ph type="sldImg"/>
          </p:nvPr>
        </p:nvSpPr>
        <p:spPr>
          <a:xfrm>
            <a:off x="1166813" y="685800"/>
            <a:ext cx="4673600" cy="3505200"/>
          </a:xfrm>
          <a:ln/>
        </p:spPr>
      </p:sp>
      <p:sp>
        <p:nvSpPr>
          <p:cNvPr id="72707" name="Rectangle 3">
            <a:extLst>
              <a:ext uri="{FF2B5EF4-FFF2-40B4-BE49-F238E27FC236}">
                <a16:creationId xmlns:a16="http://schemas.microsoft.com/office/drawing/2014/main" id="{756D9042-FC68-2B95-81A7-893687BE1D56}"/>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BD16A4-EE89-2F78-B11C-919190EC2BFA}"/>
              </a:ext>
            </a:extLst>
          </p:cNvPr>
          <p:cNvSpPr>
            <a:spLocks noGrp="1" noChangeArrowheads="1"/>
          </p:cNvSpPr>
          <p:nvPr>
            <p:ph type="sldNum" sz="quarter" idx="5"/>
          </p:nvPr>
        </p:nvSpPr>
        <p:spPr>
          <a:ln/>
        </p:spPr>
        <p:txBody>
          <a:bodyPr/>
          <a:lstStyle/>
          <a:p>
            <a:fld id="{8680389C-AFA4-4972-AD2F-2E179BBF05E2}" type="slidenum">
              <a:rPr lang="en-US" altLang="en-US"/>
              <a:pPr/>
              <a:t>36</a:t>
            </a:fld>
            <a:endParaRPr lang="en-US" altLang="en-US"/>
          </a:p>
        </p:txBody>
      </p:sp>
      <p:sp>
        <p:nvSpPr>
          <p:cNvPr id="74754" name="Rectangle 2">
            <a:extLst>
              <a:ext uri="{FF2B5EF4-FFF2-40B4-BE49-F238E27FC236}">
                <a16:creationId xmlns:a16="http://schemas.microsoft.com/office/drawing/2014/main" id="{DB80442A-1B76-40BC-E993-3D71A9D8AC4A}"/>
              </a:ext>
            </a:extLst>
          </p:cNvPr>
          <p:cNvSpPr>
            <a:spLocks noChangeArrowheads="1" noTextEdit="1"/>
          </p:cNvSpPr>
          <p:nvPr>
            <p:ph type="sldImg"/>
          </p:nvPr>
        </p:nvSpPr>
        <p:spPr>
          <a:xfrm>
            <a:off x="1166813" y="685800"/>
            <a:ext cx="4673600" cy="3505200"/>
          </a:xfrm>
          <a:ln/>
        </p:spPr>
      </p:sp>
      <p:sp>
        <p:nvSpPr>
          <p:cNvPr id="74755" name="Rectangle 3">
            <a:extLst>
              <a:ext uri="{FF2B5EF4-FFF2-40B4-BE49-F238E27FC236}">
                <a16:creationId xmlns:a16="http://schemas.microsoft.com/office/drawing/2014/main" id="{BB37F9AD-9CF1-9E12-EE7C-7E621623FCFF}"/>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C10413-C595-D50F-CA8A-ECFA64510C20}"/>
              </a:ext>
            </a:extLst>
          </p:cNvPr>
          <p:cNvSpPr>
            <a:spLocks noGrp="1" noChangeArrowheads="1"/>
          </p:cNvSpPr>
          <p:nvPr>
            <p:ph type="sldNum" sz="quarter" idx="5"/>
          </p:nvPr>
        </p:nvSpPr>
        <p:spPr>
          <a:ln/>
        </p:spPr>
        <p:txBody>
          <a:bodyPr/>
          <a:lstStyle/>
          <a:p>
            <a:fld id="{F34FDA0D-8487-472C-9973-36678B4E977F}" type="slidenum">
              <a:rPr lang="en-US" altLang="en-US"/>
              <a:pPr/>
              <a:t>37</a:t>
            </a:fld>
            <a:endParaRPr lang="en-US" altLang="en-US"/>
          </a:p>
        </p:txBody>
      </p:sp>
      <p:sp>
        <p:nvSpPr>
          <p:cNvPr id="76802" name="Rectangle 2">
            <a:extLst>
              <a:ext uri="{FF2B5EF4-FFF2-40B4-BE49-F238E27FC236}">
                <a16:creationId xmlns:a16="http://schemas.microsoft.com/office/drawing/2014/main" id="{B199B5EB-7628-614B-E401-A52D821B4FA9}"/>
              </a:ext>
            </a:extLst>
          </p:cNvPr>
          <p:cNvSpPr>
            <a:spLocks noChangeArrowheads="1" noTextEdit="1"/>
          </p:cNvSpPr>
          <p:nvPr>
            <p:ph type="sldImg"/>
          </p:nvPr>
        </p:nvSpPr>
        <p:spPr>
          <a:xfrm>
            <a:off x="1166813" y="685800"/>
            <a:ext cx="4673600" cy="3505200"/>
          </a:xfrm>
          <a:ln/>
        </p:spPr>
      </p:sp>
      <p:sp>
        <p:nvSpPr>
          <p:cNvPr id="76803" name="Rectangle 3">
            <a:extLst>
              <a:ext uri="{FF2B5EF4-FFF2-40B4-BE49-F238E27FC236}">
                <a16:creationId xmlns:a16="http://schemas.microsoft.com/office/drawing/2014/main" id="{B1E4E690-5CCC-4B73-F1BD-EDBA6FE35302}"/>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sz="900">
              <a:latin typeface="Arial" panose="020B0604020202020204" pitchFamily="34" charset="0"/>
            </a:endParaRPr>
          </a:p>
          <a:p>
            <a:r>
              <a:rPr lang="en-US" altLang="en-US" sz="1800">
                <a:latin typeface="Arial" panose="020B0604020202020204" pitchFamily="34" charset="0"/>
              </a:rPr>
              <a:t>Currently there are 7 Arab US Congressmen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D11DF7-4AC7-7EEF-629D-3BEAEDBBA81C}"/>
              </a:ext>
            </a:extLst>
          </p:cNvPr>
          <p:cNvSpPr>
            <a:spLocks noGrp="1" noChangeArrowheads="1"/>
          </p:cNvSpPr>
          <p:nvPr>
            <p:ph type="sldNum" sz="quarter" idx="5"/>
          </p:nvPr>
        </p:nvSpPr>
        <p:spPr>
          <a:ln/>
        </p:spPr>
        <p:txBody>
          <a:bodyPr/>
          <a:lstStyle/>
          <a:p>
            <a:fld id="{4D0C0B3F-249F-4278-8B0F-720DD4F782EA}" type="slidenum">
              <a:rPr lang="en-US" altLang="en-US"/>
              <a:pPr/>
              <a:t>38</a:t>
            </a:fld>
            <a:endParaRPr lang="en-US" altLang="en-US"/>
          </a:p>
        </p:txBody>
      </p:sp>
      <p:sp>
        <p:nvSpPr>
          <p:cNvPr id="78850" name="Rectangle 2">
            <a:extLst>
              <a:ext uri="{FF2B5EF4-FFF2-40B4-BE49-F238E27FC236}">
                <a16:creationId xmlns:a16="http://schemas.microsoft.com/office/drawing/2014/main" id="{6708F1CC-4C72-0B1A-E401-96E7965CFE43}"/>
              </a:ext>
            </a:extLst>
          </p:cNvPr>
          <p:cNvSpPr>
            <a:spLocks noChangeArrowheads="1" noTextEdit="1"/>
          </p:cNvSpPr>
          <p:nvPr>
            <p:ph type="sldImg"/>
          </p:nvPr>
        </p:nvSpPr>
        <p:spPr>
          <a:xfrm>
            <a:off x="1166813" y="685800"/>
            <a:ext cx="4673600" cy="3505200"/>
          </a:xfrm>
          <a:ln/>
        </p:spPr>
      </p:sp>
      <p:sp>
        <p:nvSpPr>
          <p:cNvPr id="78851" name="Rectangle 3">
            <a:extLst>
              <a:ext uri="{FF2B5EF4-FFF2-40B4-BE49-F238E27FC236}">
                <a16:creationId xmlns:a16="http://schemas.microsoft.com/office/drawing/2014/main" id="{E0B91C10-A67C-256A-8699-2D53699D26A1}"/>
              </a:ext>
            </a:extLst>
          </p:cNvPr>
          <p:cNvSpPr>
            <a:spLocks noGrp="1" noChangeArrowheads="1"/>
          </p:cNvSpPr>
          <p:nvPr>
            <p:ph type="body" idx="1"/>
          </p:nvPr>
        </p:nvSpPr>
        <p:spPr>
          <a:xfrm>
            <a:off x="914400" y="4419600"/>
            <a:ext cx="5181600" cy="4191000"/>
          </a:xfrm>
        </p:spPr>
        <p:txBody>
          <a:bodyPr lIns="91432" tIns="45716" rIns="91432" bIns="45716"/>
          <a:lstStyle/>
          <a:p>
            <a:r>
              <a:rPr lang="en-US" altLang="en-US" sz="2000"/>
              <a:t>Anthony Quinn converted to Islam after he stared in Alressalah (the Message).  In an interview he was asked, “name something you regeret”, his repply was, “I regret I did not  become a muslim much earlier”.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BF5386-395F-E801-7800-D1F4DFBB5AE3}"/>
              </a:ext>
            </a:extLst>
          </p:cNvPr>
          <p:cNvSpPr>
            <a:spLocks noGrp="1" noChangeArrowheads="1"/>
          </p:cNvSpPr>
          <p:nvPr>
            <p:ph type="sldNum" sz="quarter" idx="5"/>
          </p:nvPr>
        </p:nvSpPr>
        <p:spPr>
          <a:ln/>
        </p:spPr>
        <p:txBody>
          <a:bodyPr/>
          <a:lstStyle/>
          <a:p>
            <a:fld id="{61B986ED-2793-4304-A4EC-BC6296C80B93}" type="slidenum">
              <a:rPr lang="en-US" altLang="en-US"/>
              <a:pPr/>
              <a:t>39</a:t>
            </a:fld>
            <a:endParaRPr lang="en-US" altLang="en-US"/>
          </a:p>
        </p:txBody>
      </p:sp>
      <p:sp>
        <p:nvSpPr>
          <p:cNvPr id="80898" name="Rectangle 2">
            <a:extLst>
              <a:ext uri="{FF2B5EF4-FFF2-40B4-BE49-F238E27FC236}">
                <a16:creationId xmlns:a16="http://schemas.microsoft.com/office/drawing/2014/main" id="{86089840-E887-6734-E118-A8014D35A37A}"/>
              </a:ext>
            </a:extLst>
          </p:cNvPr>
          <p:cNvSpPr>
            <a:spLocks noChangeArrowheads="1" noTextEdit="1"/>
          </p:cNvSpPr>
          <p:nvPr>
            <p:ph type="sldImg"/>
          </p:nvPr>
        </p:nvSpPr>
        <p:spPr>
          <a:xfrm>
            <a:off x="1166813" y="685800"/>
            <a:ext cx="4673600" cy="3505200"/>
          </a:xfrm>
          <a:ln/>
        </p:spPr>
      </p:sp>
      <p:sp>
        <p:nvSpPr>
          <p:cNvPr id="80899" name="Rectangle 3">
            <a:extLst>
              <a:ext uri="{FF2B5EF4-FFF2-40B4-BE49-F238E27FC236}">
                <a16:creationId xmlns:a16="http://schemas.microsoft.com/office/drawing/2014/main" id="{8A509968-2F63-2AA5-3CCA-05CD28D27FA4}"/>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C43F7B-378B-3826-D201-3CFF3B7438C6}"/>
              </a:ext>
            </a:extLst>
          </p:cNvPr>
          <p:cNvSpPr>
            <a:spLocks noGrp="1" noChangeArrowheads="1"/>
          </p:cNvSpPr>
          <p:nvPr>
            <p:ph type="sldNum" sz="quarter" idx="5"/>
          </p:nvPr>
        </p:nvSpPr>
        <p:spPr>
          <a:ln/>
        </p:spPr>
        <p:txBody>
          <a:bodyPr/>
          <a:lstStyle/>
          <a:p>
            <a:fld id="{DC593940-3F10-4284-B246-8D494487F607}" type="slidenum">
              <a:rPr lang="en-US" altLang="en-US"/>
              <a:pPr/>
              <a:t>4</a:t>
            </a:fld>
            <a:endParaRPr lang="en-US" altLang="en-US"/>
          </a:p>
        </p:txBody>
      </p:sp>
      <p:sp>
        <p:nvSpPr>
          <p:cNvPr id="21506" name="Rectangle 2">
            <a:extLst>
              <a:ext uri="{FF2B5EF4-FFF2-40B4-BE49-F238E27FC236}">
                <a16:creationId xmlns:a16="http://schemas.microsoft.com/office/drawing/2014/main" id="{98CD7DF9-1822-92AA-0AFC-401C06C4D889}"/>
              </a:ext>
            </a:extLst>
          </p:cNvPr>
          <p:cNvSpPr>
            <a:spLocks noChangeArrowheads="1" noTextEdit="1"/>
          </p:cNvSpPr>
          <p:nvPr>
            <p:ph type="sldImg"/>
          </p:nvPr>
        </p:nvSpPr>
        <p:spPr>
          <a:xfrm>
            <a:off x="1574800" y="685800"/>
            <a:ext cx="3352800" cy="2514600"/>
          </a:xfrm>
          <a:ln/>
        </p:spPr>
      </p:sp>
      <p:sp>
        <p:nvSpPr>
          <p:cNvPr id="21507" name="Rectangle 3">
            <a:extLst>
              <a:ext uri="{FF2B5EF4-FFF2-40B4-BE49-F238E27FC236}">
                <a16:creationId xmlns:a16="http://schemas.microsoft.com/office/drawing/2014/main" id="{A71371A1-399F-61F2-4142-3189677D518E}"/>
              </a:ext>
            </a:extLst>
          </p:cNvPr>
          <p:cNvSpPr>
            <a:spLocks noGrp="1" noChangeArrowheads="1"/>
          </p:cNvSpPr>
          <p:nvPr>
            <p:ph type="body" idx="1"/>
          </p:nvPr>
        </p:nvSpPr>
        <p:spPr>
          <a:xfrm>
            <a:off x="914400" y="3276600"/>
            <a:ext cx="5614988" cy="5334000"/>
          </a:xfrm>
        </p:spPr>
        <p:txBody>
          <a:bodyPr lIns="91432" tIns="45716" rIns="91432" bIns="45716"/>
          <a:lstStyle/>
          <a:p>
            <a:r>
              <a:rPr lang="en-US" altLang="en-US" sz="1800"/>
              <a:t>The pedigree of Mohammed's family tracing back to Abraham.  </a:t>
            </a:r>
          </a:p>
          <a:p>
            <a:r>
              <a:rPr lang="en-US" altLang="en-US" sz="1800"/>
              <a:t>Son of Abdallah and Amneh.  </a:t>
            </a:r>
          </a:p>
          <a:p>
            <a:r>
              <a:rPr lang="en-US" altLang="en-US" sz="1800"/>
              <a:t>Note uncle Abutalib, viewed as monotheist by many historian, and his son Ali, Mohammed's cousin and ‘body’.  </a:t>
            </a:r>
          </a:p>
          <a:p>
            <a:r>
              <a:rPr lang="en-US" altLang="en-US" sz="1800"/>
              <a:t>Paternal uncle, Abbas, the father of the Abbassids, while the Ummayah dynasty is 3 generations  away</a:t>
            </a:r>
          </a:p>
          <a:p>
            <a:r>
              <a:rPr lang="en-US" altLang="en-US" sz="1800"/>
              <a:t>Uncle Hamzeh, whom Muhammad dearly loved,  killed in a battle with Mecca, 627 </a:t>
            </a:r>
          </a:p>
          <a:p>
            <a:r>
              <a:rPr lang="en-US" altLang="en-US" sz="1800"/>
              <a:t>The grave of his great grandfather, Hashim, is in Gaza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CEC66D-DD71-1AE0-1E33-3E32BFBDD1DE}"/>
              </a:ext>
            </a:extLst>
          </p:cNvPr>
          <p:cNvSpPr>
            <a:spLocks noGrp="1" noChangeArrowheads="1"/>
          </p:cNvSpPr>
          <p:nvPr>
            <p:ph type="sldNum" sz="quarter" idx="5"/>
          </p:nvPr>
        </p:nvSpPr>
        <p:spPr>
          <a:ln/>
        </p:spPr>
        <p:txBody>
          <a:bodyPr/>
          <a:lstStyle/>
          <a:p>
            <a:fld id="{B847BF34-AFC2-4B97-A935-D355FFCE01AF}" type="slidenum">
              <a:rPr lang="en-US" altLang="en-US"/>
              <a:pPr/>
              <a:t>6</a:t>
            </a:fld>
            <a:endParaRPr lang="en-US" altLang="en-US"/>
          </a:p>
        </p:txBody>
      </p:sp>
      <p:sp>
        <p:nvSpPr>
          <p:cNvPr id="15362" name="Rectangle 2">
            <a:extLst>
              <a:ext uri="{FF2B5EF4-FFF2-40B4-BE49-F238E27FC236}">
                <a16:creationId xmlns:a16="http://schemas.microsoft.com/office/drawing/2014/main" id="{E098199B-65B2-219D-015B-0999F56E73B5}"/>
              </a:ext>
            </a:extLst>
          </p:cNvPr>
          <p:cNvSpPr>
            <a:spLocks noChangeArrowheads="1" noTextEdit="1"/>
          </p:cNvSpPr>
          <p:nvPr>
            <p:ph type="sldImg"/>
          </p:nvPr>
        </p:nvSpPr>
        <p:spPr>
          <a:xfrm>
            <a:off x="2027238" y="0"/>
            <a:ext cx="2336800" cy="1752600"/>
          </a:xfrm>
          <a:ln/>
        </p:spPr>
      </p:sp>
      <p:sp>
        <p:nvSpPr>
          <p:cNvPr id="15363" name="Rectangle 3">
            <a:extLst>
              <a:ext uri="{FF2B5EF4-FFF2-40B4-BE49-F238E27FC236}">
                <a16:creationId xmlns:a16="http://schemas.microsoft.com/office/drawing/2014/main" id="{5C49515D-E1BF-AF4F-9C65-384493658D64}"/>
              </a:ext>
            </a:extLst>
          </p:cNvPr>
          <p:cNvSpPr>
            <a:spLocks noGrp="1" noChangeArrowheads="1"/>
          </p:cNvSpPr>
          <p:nvPr>
            <p:ph type="body" idx="1"/>
          </p:nvPr>
        </p:nvSpPr>
        <p:spPr>
          <a:xfrm>
            <a:off x="381000" y="1701800"/>
            <a:ext cx="6459538" cy="7289800"/>
          </a:xfrm>
        </p:spPr>
        <p:txBody>
          <a:bodyPr lIns="91432" tIns="45716" rIns="91432" bIns="45716"/>
          <a:lstStyle/>
          <a:p>
            <a:pPr>
              <a:spcBef>
                <a:spcPct val="0"/>
              </a:spcBef>
            </a:pPr>
            <a:r>
              <a:rPr lang="en-US" altLang="en-US" sz="1600"/>
              <a:t>Map of Middle East </a:t>
            </a:r>
          </a:p>
          <a:p>
            <a:pPr>
              <a:spcBef>
                <a:spcPct val="0"/>
              </a:spcBef>
            </a:pPr>
            <a:r>
              <a:rPr lang="en-US" altLang="en-US" sz="1600"/>
              <a:t>Arabian Penins,  Levant, + Mesopotamia,  Egypt </a:t>
            </a:r>
          </a:p>
          <a:p>
            <a:pPr>
              <a:spcBef>
                <a:spcPct val="0"/>
              </a:spcBef>
            </a:pPr>
            <a:r>
              <a:rPr lang="en-US" altLang="en-US" sz="1600"/>
              <a:t>The Levant = Present day Syria + Lebanon + Palestine + Jordan</a:t>
            </a:r>
          </a:p>
          <a:p>
            <a:pPr>
              <a:spcBef>
                <a:spcPct val="0"/>
              </a:spcBef>
            </a:pPr>
            <a:r>
              <a:rPr lang="en-US" altLang="en-US" sz="1600"/>
              <a:t>Mesopotamia = Present day Iraq</a:t>
            </a:r>
          </a:p>
          <a:p>
            <a:pPr>
              <a:spcBef>
                <a:spcPct val="0"/>
              </a:spcBef>
            </a:pPr>
            <a:r>
              <a:rPr lang="en-US" altLang="en-US" sz="1600"/>
              <a:t>The fertile crescent = The Levant + Mesopotamia </a:t>
            </a:r>
          </a:p>
          <a:p>
            <a:pPr>
              <a:spcBef>
                <a:spcPct val="0"/>
              </a:spcBef>
            </a:pPr>
            <a:r>
              <a:rPr lang="en-US" altLang="en-US" sz="1600"/>
              <a:t>The Arabian Peninsula or Arabia:</a:t>
            </a:r>
          </a:p>
          <a:p>
            <a:pPr>
              <a:spcBef>
                <a:spcPct val="0"/>
              </a:spcBef>
            </a:pPr>
            <a:r>
              <a:rPr lang="en-US" altLang="en-US" sz="1600"/>
              <a:t>Includes Yemen &amp; Oman: Sheba and Himiar, Ethiopia</a:t>
            </a:r>
          </a:p>
          <a:p>
            <a:pPr>
              <a:spcBef>
                <a:spcPct val="0"/>
              </a:spcBef>
            </a:pPr>
            <a:r>
              <a:rPr lang="en-US" altLang="en-US" sz="1600"/>
              <a:t>A reservoir for  waves of Semitic migration to the north; 1st 3500 B.C., last 7th Century, AD.  Brought new faith, Arabized Middle East and N. Africa</a:t>
            </a:r>
          </a:p>
          <a:p>
            <a:pPr>
              <a:spcBef>
                <a:spcPct val="0"/>
              </a:spcBef>
              <a:buFontTx/>
              <a:buChar char="•"/>
            </a:pPr>
            <a:r>
              <a:rPr lang="en-US" altLang="en-US" sz="1600"/>
              <a:t>3500 BC.  E. path: With Sumarins </a:t>
            </a:r>
            <a:r>
              <a:rPr lang="en-US" altLang="en-US" sz="1600">
                <a:sym typeface="Symbol" panose="05050102010706020507" pitchFamily="18" charset="2"/>
              </a:rPr>
              <a:t></a:t>
            </a:r>
            <a:r>
              <a:rPr lang="en-US" altLang="en-US" sz="1600"/>
              <a:t> the Babylonians (prev., Accadians).  INVENTED THE WHEEL.  Later:  Assyrians and Caledonians.  </a:t>
            </a:r>
          </a:p>
          <a:p>
            <a:pPr>
              <a:spcBef>
                <a:spcPct val="0"/>
              </a:spcBef>
              <a:buFontTx/>
              <a:buChar char="•"/>
            </a:pPr>
            <a:r>
              <a:rPr lang="en-US" altLang="en-US" sz="1600"/>
              <a:t>3500 BC.  W. path thru Alhijaz to Egypt </a:t>
            </a:r>
          </a:p>
          <a:p>
            <a:pPr marL="114300" lvl="1">
              <a:spcBef>
                <a:spcPct val="0"/>
              </a:spcBef>
              <a:buFontTx/>
              <a:buChar char="•"/>
            </a:pPr>
            <a:r>
              <a:rPr lang="en-US" altLang="en-US" sz="1600"/>
              <a:t>Mixed with the locals and assimilated </a:t>
            </a:r>
            <a:r>
              <a:rPr lang="en-US" altLang="en-US" sz="1600">
                <a:sym typeface="Symbol" panose="05050102010706020507" pitchFamily="18" charset="2"/>
              </a:rPr>
              <a:t></a:t>
            </a:r>
            <a:r>
              <a:rPr lang="en-US" altLang="en-US" sz="1600"/>
              <a:t> the Egyptian civilization</a:t>
            </a:r>
          </a:p>
          <a:p>
            <a:pPr>
              <a:spcBef>
                <a:spcPct val="0"/>
              </a:spcBef>
              <a:buFontTx/>
              <a:buChar char="•"/>
            </a:pPr>
            <a:r>
              <a:rPr lang="en-US" altLang="en-US" sz="1600"/>
              <a:t>2500 BC, Amurians and Canannites in the Levant</a:t>
            </a:r>
          </a:p>
          <a:p>
            <a:pPr lvl="2">
              <a:spcBef>
                <a:spcPct val="0"/>
              </a:spcBef>
              <a:buFontTx/>
              <a:buChar char="•"/>
            </a:pPr>
            <a:r>
              <a:rPr lang="en-US" altLang="en-US" sz="1600"/>
              <a:t>Coastal Cananites </a:t>
            </a:r>
            <a:r>
              <a:rPr lang="en-US" altLang="en-US" sz="1600">
                <a:sym typeface="Symbol" panose="05050102010706020507" pitchFamily="18" charset="2"/>
              </a:rPr>
              <a:t></a:t>
            </a:r>
            <a:r>
              <a:rPr lang="en-US" altLang="en-US" sz="1600"/>
              <a:t> Phoenicians:  Alphabet, glass, Navy</a:t>
            </a:r>
          </a:p>
          <a:p>
            <a:pPr>
              <a:spcBef>
                <a:spcPct val="0"/>
              </a:spcBef>
              <a:buFontTx/>
              <a:buChar char="•"/>
            </a:pPr>
            <a:r>
              <a:rPr lang="en-US" altLang="en-US" sz="1600"/>
              <a:t>1500 BC.  Araamites, Levant.  Hebrewits, Palestine</a:t>
            </a:r>
          </a:p>
          <a:p>
            <a:pPr>
              <a:spcBef>
                <a:spcPct val="0"/>
              </a:spcBef>
              <a:buFontTx/>
              <a:buChar char="•"/>
            </a:pPr>
            <a:r>
              <a:rPr lang="en-US" altLang="en-US" sz="1600"/>
              <a:t>500 BC the Nabatians (Pitra). </a:t>
            </a:r>
          </a:p>
          <a:p>
            <a:pPr>
              <a:spcBef>
                <a:spcPct val="0"/>
              </a:spcBef>
              <a:buFontTx/>
              <a:buChar char="•"/>
            </a:pPr>
            <a:r>
              <a:rPr lang="en-US" altLang="en-US" sz="1600"/>
              <a:t>Strategic location of Mecca in the path of trade and commerce: </a:t>
            </a:r>
          </a:p>
          <a:p>
            <a:pPr marL="114300" lvl="1">
              <a:spcBef>
                <a:spcPct val="0"/>
              </a:spcBef>
              <a:buFontTx/>
              <a:buChar char="•"/>
            </a:pPr>
            <a:r>
              <a:rPr lang="en-US" altLang="en-US" sz="1600"/>
              <a:t>Far East, E, Fertile Crescent, Egypt</a:t>
            </a:r>
          </a:p>
          <a:p>
            <a:pPr>
              <a:buFontTx/>
              <a:buChar char="•"/>
            </a:pPr>
            <a:endParaRPr lang="en-US" altLang="en-US" sz="1600"/>
          </a:p>
          <a:p>
            <a:pPr>
              <a:buFontTx/>
              <a:buChar char="•"/>
            </a:pPr>
            <a:endParaRPr lang="en-US" altLang="en-US" sz="1600"/>
          </a:p>
          <a:p>
            <a:endParaRPr lang="en-US" altLang="en-US"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BD7CFF-1384-1031-931C-5AFC8671D221}"/>
              </a:ext>
            </a:extLst>
          </p:cNvPr>
          <p:cNvSpPr>
            <a:spLocks noGrp="1" noChangeArrowheads="1"/>
          </p:cNvSpPr>
          <p:nvPr>
            <p:ph type="sldNum" sz="quarter" idx="5"/>
          </p:nvPr>
        </p:nvSpPr>
        <p:spPr>
          <a:ln/>
        </p:spPr>
        <p:txBody>
          <a:bodyPr/>
          <a:lstStyle/>
          <a:p>
            <a:fld id="{E850D036-8F32-40C7-8D6A-94C8C799ABAF}" type="slidenum">
              <a:rPr lang="en-US" altLang="en-US"/>
              <a:pPr/>
              <a:t>7</a:t>
            </a:fld>
            <a:endParaRPr lang="en-US" altLang="en-US"/>
          </a:p>
        </p:txBody>
      </p:sp>
      <p:sp>
        <p:nvSpPr>
          <p:cNvPr id="82946" name="Rectangle 2">
            <a:extLst>
              <a:ext uri="{FF2B5EF4-FFF2-40B4-BE49-F238E27FC236}">
                <a16:creationId xmlns:a16="http://schemas.microsoft.com/office/drawing/2014/main" id="{C40AEA40-D247-4294-56A5-045805818C36}"/>
              </a:ext>
            </a:extLst>
          </p:cNvPr>
          <p:cNvSpPr>
            <a:spLocks noChangeArrowheads="1" noTextEdit="1"/>
          </p:cNvSpPr>
          <p:nvPr>
            <p:ph type="sldImg"/>
          </p:nvPr>
        </p:nvSpPr>
        <p:spPr>
          <a:xfrm>
            <a:off x="1989138" y="387350"/>
            <a:ext cx="2474912" cy="1855788"/>
          </a:xfrm>
          <a:ln/>
        </p:spPr>
      </p:sp>
      <p:sp>
        <p:nvSpPr>
          <p:cNvPr id="82947" name="Rectangle 3">
            <a:extLst>
              <a:ext uri="{FF2B5EF4-FFF2-40B4-BE49-F238E27FC236}">
                <a16:creationId xmlns:a16="http://schemas.microsoft.com/office/drawing/2014/main" id="{26D87E48-731F-80DD-2553-0D86FD90EC83}"/>
              </a:ext>
            </a:extLst>
          </p:cNvPr>
          <p:cNvSpPr>
            <a:spLocks noGrp="1" noChangeArrowheads="1"/>
          </p:cNvSpPr>
          <p:nvPr>
            <p:ph type="body" idx="1"/>
          </p:nvPr>
        </p:nvSpPr>
        <p:spPr>
          <a:xfrm>
            <a:off x="233363" y="2397125"/>
            <a:ext cx="6529387" cy="6653213"/>
          </a:xfrm>
        </p:spPr>
        <p:txBody>
          <a:bodyPr/>
          <a:lstStyle/>
          <a:p>
            <a:pPr marL="228600" indent="-228600"/>
            <a:r>
              <a:rPr lang="en-US" altLang="en-US" sz="1600" u="sng"/>
              <a:t>Arabia:</a:t>
            </a:r>
            <a:endParaRPr lang="en-US" altLang="en-US" sz="1600"/>
          </a:p>
          <a:p>
            <a:pPr marL="228600" indent="-228600">
              <a:spcBef>
                <a:spcPct val="0"/>
              </a:spcBef>
              <a:buFontTx/>
              <a:buChar char="•"/>
            </a:pPr>
            <a:r>
              <a:rPr lang="en-US" altLang="en-US" sz="1600"/>
              <a:t>The inhabitants referred to as Arabs (derived from nomadic)</a:t>
            </a:r>
          </a:p>
          <a:p>
            <a:pPr marL="228600" indent="-228600">
              <a:spcBef>
                <a:spcPct val="0"/>
              </a:spcBef>
              <a:buFontTx/>
              <a:buChar char="•"/>
            </a:pPr>
            <a:r>
              <a:rPr lang="en-US" altLang="en-US" sz="1600"/>
              <a:t>First mention of ‘Arab’ in 854 D.C. (the Assyrian, Schalmannassar)</a:t>
            </a:r>
          </a:p>
          <a:p>
            <a:pPr marL="228600" indent="-228600">
              <a:spcBef>
                <a:spcPct val="0"/>
              </a:spcBef>
              <a:buFontTx/>
              <a:buChar char="•"/>
            </a:pPr>
            <a:r>
              <a:rPr lang="en-US" altLang="en-US" sz="1600"/>
              <a:t>Arabs of the North (mainly nomads), and Arabs of South (mostly urban)</a:t>
            </a:r>
          </a:p>
          <a:p>
            <a:pPr marL="228600" indent="-228600">
              <a:spcBef>
                <a:spcPct val="0"/>
              </a:spcBef>
              <a:buFontTx/>
              <a:buChar char="•"/>
            </a:pPr>
            <a:r>
              <a:rPr lang="en-US" altLang="en-US" sz="1600"/>
              <a:t>Arabs of the North believed to be descendants of Adnan-Ismail-Abraham</a:t>
            </a:r>
          </a:p>
          <a:p>
            <a:pPr marL="228600" indent="-228600">
              <a:spcBef>
                <a:spcPct val="0"/>
              </a:spcBef>
              <a:buFontTx/>
              <a:buChar char="•"/>
            </a:pPr>
            <a:r>
              <a:rPr lang="en-US" altLang="en-US" sz="1600"/>
              <a:t>North, mainly Alhijaz and Najd.  The south, Yemen (</a:t>
            </a:r>
            <a:r>
              <a:rPr lang="en-US" altLang="en-US" sz="1600">
                <a:sym typeface="Symbol" panose="05050102010706020507" pitchFamily="18" charset="2"/>
              </a:rPr>
              <a:t></a:t>
            </a:r>
            <a:r>
              <a:rPr lang="en-US" altLang="en-US" sz="1600"/>
              <a:t> Ethiopia) and Oman. Sheba and Himiar civilization, the Maarib Dam</a:t>
            </a:r>
          </a:p>
          <a:p>
            <a:pPr marL="228600" indent="-228600">
              <a:spcBef>
                <a:spcPct val="0"/>
              </a:spcBef>
              <a:buFontTx/>
              <a:buChar char="•"/>
            </a:pPr>
            <a:r>
              <a:rPr lang="en-US" altLang="en-US" sz="1600"/>
              <a:t>Tribal society, </a:t>
            </a:r>
            <a:r>
              <a:rPr lang="en-US" altLang="en-US" sz="1600">
                <a:solidFill>
                  <a:srgbClr val="000000"/>
                </a:solidFill>
              </a:rPr>
              <a:t>nomadic, and sub-farming communities </a:t>
            </a:r>
            <a:r>
              <a:rPr lang="en-US" altLang="en-US" sz="1600"/>
              <a:t>with fierce tribal wars in a pattern of </a:t>
            </a:r>
            <a:r>
              <a:rPr lang="en-US" altLang="en-US" sz="1600">
                <a:solidFill>
                  <a:srgbClr val="000000"/>
                </a:solidFill>
              </a:rPr>
              <a:t>vendetta and counter-vendetta</a:t>
            </a:r>
          </a:p>
          <a:p>
            <a:pPr marL="228600" indent="-228600">
              <a:spcBef>
                <a:spcPct val="0"/>
              </a:spcBef>
              <a:buFontTx/>
              <a:buChar char="•"/>
            </a:pPr>
            <a:r>
              <a:rPr lang="en-US" altLang="en-US" sz="1600"/>
              <a:t>Few tribes were Christians, but many were polytheistic. Jewish presence </a:t>
            </a:r>
            <a:endParaRPr lang="en-US" altLang="en-US" sz="1600">
              <a:solidFill>
                <a:srgbClr val="000000"/>
              </a:solidFill>
            </a:endParaRPr>
          </a:p>
          <a:p>
            <a:pPr marL="228600" indent="-228600">
              <a:spcBef>
                <a:spcPct val="0"/>
              </a:spcBef>
              <a:buFontTx/>
              <a:buChar char="•"/>
            </a:pPr>
            <a:r>
              <a:rPr lang="en-US" altLang="en-US" sz="1600"/>
              <a:t>Separate idols or false gods for each pagan tribe</a:t>
            </a:r>
          </a:p>
          <a:p>
            <a:pPr marL="228600" indent="-228600">
              <a:spcBef>
                <a:spcPct val="0"/>
              </a:spcBef>
              <a:buFontTx/>
              <a:buChar char="•"/>
            </a:pPr>
            <a:r>
              <a:rPr lang="en-US" altLang="en-US" sz="1600"/>
              <a:t>No unifying factor except language and loyalty to the tribe</a:t>
            </a:r>
          </a:p>
          <a:p>
            <a:pPr marL="228600" indent="-228600">
              <a:spcBef>
                <a:spcPct val="0"/>
              </a:spcBef>
              <a:buFontTx/>
              <a:buChar char="•"/>
            </a:pPr>
            <a:r>
              <a:rPr lang="en-US" altLang="en-US" sz="1600"/>
              <a:t>Fading of Yemen and Southern Arabia as trade and business center</a:t>
            </a:r>
          </a:p>
          <a:p>
            <a:pPr marL="228600" indent="-228600">
              <a:spcBef>
                <a:spcPct val="0"/>
              </a:spcBef>
              <a:buFontTx/>
              <a:buChar char="•"/>
            </a:pPr>
            <a:r>
              <a:rPr lang="en-US" altLang="en-US" sz="1600"/>
              <a:t>Mecca became a cultural and business center.  It also hosts Alcaaba (= cube), an important holy shrine for all tribes, built by Abraham</a:t>
            </a:r>
          </a:p>
          <a:p>
            <a:pPr marL="228600" indent="-228600">
              <a:spcBef>
                <a:spcPct val="0"/>
              </a:spcBef>
              <a:buFontTx/>
              <a:buChar char="•"/>
            </a:pPr>
            <a:r>
              <a:rPr lang="en-US" altLang="en-US" sz="1600"/>
              <a:t>Power struggle for control of Mecca</a:t>
            </a:r>
          </a:p>
          <a:p>
            <a:pPr marL="228600" indent="-228600"/>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A9B5FE-F8B1-6B43-2946-A6AB704AE1CB}"/>
              </a:ext>
            </a:extLst>
          </p:cNvPr>
          <p:cNvSpPr>
            <a:spLocks noGrp="1" noChangeArrowheads="1"/>
          </p:cNvSpPr>
          <p:nvPr>
            <p:ph type="sldNum" sz="quarter" idx="5"/>
          </p:nvPr>
        </p:nvSpPr>
        <p:spPr>
          <a:ln/>
        </p:spPr>
        <p:txBody>
          <a:bodyPr/>
          <a:lstStyle/>
          <a:p>
            <a:fld id="{4705A869-E195-4AF5-9B3A-0E720A067215}" type="slidenum">
              <a:rPr lang="en-US" altLang="en-US"/>
              <a:pPr/>
              <a:t>8</a:t>
            </a:fld>
            <a:endParaRPr lang="en-US" altLang="en-US"/>
          </a:p>
        </p:txBody>
      </p:sp>
      <p:sp>
        <p:nvSpPr>
          <p:cNvPr id="17410" name="Rectangle 2">
            <a:extLst>
              <a:ext uri="{FF2B5EF4-FFF2-40B4-BE49-F238E27FC236}">
                <a16:creationId xmlns:a16="http://schemas.microsoft.com/office/drawing/2014/main" id="{4FA0A873-4658-2F44-E33F-CB6A1D3E6D93}"/>
              </a:ext>
            </a:extLst>
          </p:cNvPr>
          <p:cNvSpPr>
            <a:spLocks noChangeArrowheads="1" noTextEdit="1"/>
          </p:cNvSpPr>
          <p:nvPr>
            <p:ph type="sldImg"/>
          </p:nvPr>
        </p:nvSpPr>
        <p:spPr>
          <a:xfrm>
            <a:off x="1781175" y="153988"/>
            <a:ext cx="2268538" cy="1701800"/>
          </a:xfrm>
          <a:ln/>
        </p:spPr>
      </p:sp>
      <p:sp>
        <p:nvSpPr>
          <p:cNvPr id="17411" name="Rectangle 3">
            <a:extLst>
              <a:ext uri="{FF2B5EF4-FFF2-40B4-BE49-F238E27FC236}">
                <a16:creationId xmlns:a16="http://schemas.microsoft.com/office/drawing/2014/main" id="{6827FDB2-8701-9D42-A5F3-45F6D3C85740}"/>
              </a:ext>
            </a:extLst>
          </p:cNvPr>
          <p:cNvSpPr>
            <a:spLocks noGrp="1" noChangeArrowheads="1"/>
          </p:cNvSpPr>
          <p:nvPr>
            <p:ph type="body" idx="1"/>
          </p:nvPr>
        </p:nvSpPr>
        <p:spPr>
          <a:xfrm>
            <a:off x="152400" y="1855788"/>
            <a:ext cx="6553200" cy="6831012"/>
          </a:xfrm>
        </p:spPr>
        <p:txBody>
          <a:bodyPr lIns="91432" tIns="45716" rIns="91432" bIns="45716"/>
          <a:lstStyle/>
          <a:p>
            <a:pPr>
              <a:spcBef>
                <a:spcPct val="0"/>
              </a:spcBef>
              <a:buFontTx/>
              <a:buChar char="•"/>
            </a:pPr>
            <a:r>
              <a:rPr lang="en-US" altLang="en-US" sz="1600">
                <a:latin typeface="Arial" panose="020B0604020202020204" pitchFamily="34" charset="0"/>
              </a:rPr>
              <a:t>The Holly Roman or Byzantine empire in the west (the Levant) and the Sassans or Persian Empire to the east (Persia and parts of Mesopotamia or Iraq)</a:t>
            </a:r>
          </a:p>
          <a:p>
            <a:pPr>
              <a:spcBef>
                <a:spcPct val="20000"/>
              </a:spcBef>
              <a:buFontTx/>
              <a:buChar char="•"/>
            </a:pPr>
            <a:r>
              <a:rPr lang="en-US" altLang="en-US" sz="1600">
                <a:latin typeface="Arial" panose="020B0604020202020204" pitchFamily="34" charset="0"/>
              </a:rPr>
              <a:t>Two Arabian dynasties in Northern Arabia were allies or satellites for either the Byzantine or the Persian Empire </a:t>
            </a:r>
          </a:p>
          <a:p>
            <a:pPr>
              <a:spcBef>
                <a:spcPct val="0"/>
              </a:spcBef>
              <a:buFontTx/>
              <a:buChar char="•"/>
            </a:pPr>
            <a:r>
              <a:rPr lang="en-US" altLang="en-US" sz="1600">
                <a:latin typeface="Arial" panose="020B0604020202020204" pitchFamily="34" charset="0"/>
              </a:rPr>
              <a:t>Ailing Persian Empire, exhausted from wars with the Byzantines, and with Arabian tribes in East Arabia</a:t>
            </a:r>
          </a:p>
          <a:p>
            <a:r>
              <a:rPr lang="en-US" altLang="en-US" sz="1600" u="sng">
                <a:latin typeface="Arial" panose="020B0604020202020204" pitchFamily="34" charset="0"/>
              </a:rPr>
              <a:t>The Byzantine empire</a:t>
            </a:r>
            <a:r>
              <a:rPr lang="en-US" altLang="en-US" sz="1600">
                <a:latin typeface="Arial" panose="020B0604020202020204" pitchFamily="34" charset="0"/>
              </a:rPr>
              <a:t> </a:t>
            </a:r>
            <a:r>
              <a:rPr lang="en-US" altLang="en-US" sz="1800">
                <a:latin typeface="Arial" panose="020B0604020202020204" pitchFamily="34" charset="0"/>
              </a:rPr>
              <a:t>:</a:t>
            </a:r>
          </a:p>
          <a:p>
            <a:pPr>
              <a:spcBef>
                <a:spcPct val="20000"/>
              </a:spcBef>
              <a:buFontTx/>
              <a:buChar char="•"/>
            </a:pPr>
            <a:r>
              <a:rPr lang="en-US" altLang="en-US" sz="1600">
                <a:latin typeface="Arial" panose="020B0604020202020204" pitchFamily="34" charset="0"/>
              </a:rPr>
              <a:t>Capital Constantinople (Istanbul, in present day Turkey). </a:t>
            </a:r>
          </a:p>
          <a:p>
            <a:pPr>
              <a:spcBef>
                <a:spcPct val="20000"/>
              </a:spcBef>
              <a:buFontTx/>
              <a:buChar char="•"/>
            </a:pPr>
            <a:r>
              <a:rPr lang="en-US" altLang="en-US" sz="1600">
                <a:latin typeface="Arial" panose="020B0604020202020204" pitchFamily="34" charset="0"/>
              </a:rPr>
              <a:t>Included the whole Levant, Egypt t and parts of N. Africa</a:t>
            </a:r>
          </a:p>
          <a:p>
            <a:pPr>
              <a:spcBef>
                <a:spcPct val="20000"/>
              </a:spcBef>
              <a:buFontTx/>
              <a:buChar char="•"/>
            </a:pPr>
            <a:r>
              <a:rPr lang="en-US" altLang="en-US" sz="1600">
                <a:latin typeface="Arial" panose="020B0604020202020204" pitchFamily="34" charset="0"/>
              </a:rPr>
              <a:t>Christianity was the state religion since the 3rd century</a:t>
            </a:r>
          </a:p>
          <a:p>
            <a:pPr>
              <a:spcBef>
                <a:spcPct val="20000"/>
              </a:spcBef>
              <a:buFontTx/>
              <a:buChar char="•"/>
            </a:pPr>
            <a:r>
              <a:rPr lang="en-US" altLang="en-US" sz="1600">
                <a:latin typeface="Arial" panose="020B0604020202020204" pitchFamily="34" charset="0"/>
              </a:rPr>
              <a:t>Inhabitants of the Levant were mainly Arabs (or at least Semites), mostly Christians, with some Jews</a:t>
            </a:r>
          </a:p>
          <a:p>
            <a:pPr>
              <a:spcBef>
                <a:spcPct val="20000"/>
              </a:spcBef>
              <a:buFontTx/>
              <a:buChar char="•"/>
            </a:pPr>
            <a:r>
              <a:rPr lang="en-US" altLang="en-US" sz="1600">
                <a:latin typeface="Arial" panose="020B0604020202020204" pitchFamily="34" charset="0"/>
              </a:rPr>
              <a:t>For locals, the Byzantine empire was a foreign occupying power</a:t>
            </a:r>
          </a:p>
          <a:p>
            <a:pPr>
              <a:spcBef>
                <a:spcPct val="20000"/>
              </a:spcBef>
              <a:buFontTx/>
              <a:buChar char="•"/>
            </a:pPr>
            <a:r>
              <a:rPr lang="en-US" altLang="en-US" sz="1600">
                <a:latin typeface="Arial" panose="020B0604020202020204" pitchFamily="34" charset="0"/>
              </a:rPr>
              <a:t>Sectarian conflicts between the people of the Levant and the state</a:t>
            </a:r>
          </a:p>
          <a:p>
            <a:r>
              <a:rPr lang="en-US" altLang="en-US" sz="1600" b="1">
                <a:latin typeface="Arial" panose="020B0604020202020204" pitchFamily="34" charset="0"/>
              </a:rPr>
              <a:t>Thus, there was a need for a new faith to unify the Arabian tribes, to drive out a foreign and brutal power from the Levant, and to inherit an ailing Persian empire.  Economical boom of Alhijaz (Mecca) was an important factor in the spread of Arabism and Islam</a:t>
            </a:r>
          </a:p>
          <a:p>
            <a:pPr>
              <a:lnSpc>
                <a:spcPct val="70000"/>
              </a:lnSpc>
              <a:spcBef>
                <a:spcPct val="20000"/>
              </a:spcBef>
            </a:pPr>
            <a:endParaRPr lang="en-US" altLang="en-US" sz="1800">
              <a:latin typeface="Arial" panose="020B0604020202020204" pitchFamily="34" charset="0"/>
            </a:endParaRPr>
          </a:p>
          <a:p>
            <a:endParaRPr lang="en-US" altLang="en-US" sz="1400"/>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FAFCB0-5504-7960-FFE5-17FAB3EB496D}"/>
              </a:ext>
            </a:extLst>
          </p:cNvPr>
          <p:cNvSpPr>
            <a:spLocks noGrp="1" noChangeArrowheads="1"/>
          </p:cNvSpPr>
          <p:nvPr>
            <p:ph type="sldNum" sz="quarter" idx="5"/>
          </p:nvPr>
        </p:nvSpPr>
        <p:spPr>
          <a:ln/>
        </p:spPr>
        <p:txBody>
          <a:bodyPr/>
          <a:lstStyle/>
          <a:p>
            <a:fld id="{27FA2188-993E-4234-89B2-959077905F22}" type="slidenum">
              <a:rPr lang="en-US" altLang="en-US"/>
              <a:pPr/>
              <a:t>9</a:t>
            </a:fld>
            <a:endParaRPr lang="en-US" altLang="en-US"/>
          </a:p>
        </p:txBody>
      </p:sp>
      <p:sp>
        <p:nvSpPr>
          <p:cNvPr id="23554" name="Rectangle 2">
            <a:extLst>
              <a:ext uri="{FF2B5EF4-FFF2-40B4-BE49-F238E27FC236}">
                <a16:creationId xmlns:a16="http://schemas.microsoft.com/office/drawing/2014/main" id="{BC1656C6-1B72-1FE3-014A-E822664E5DCC}"/>
              </a:ext>
            </a:extLst>
          </p:cNvPr>
          <p:cNvSpPr>
            <a:spLocks noChangeArrowheads="1" noTextEdit="1"/>
          </p:cNvSpPr>
          <p:nvPr>
            <p:ph type="sldImg"/>
          </p:nvPr>
        </p:nvSpPr>
        <p:spPr>
          <a:xfrm>
            <a:off x="1435100" y="685800"/>
            <a:ext cx="3416300" cy="2562225"/>
          </a:xfrm>
          <a:ln/>
        </p:spPr>
      </p:sp>
      <p:sp>
        <p:nvSpPr>
          <p:cNvPr id="23555" name="Rectangle 3">
            <a:extLst>
              <a:ext uri="{FF2B5EF4-FFF2-40B4-BE49-F238E27FC236}">
                <a16:creationId xmlns:a16="http://schemas.microsoft.com/office/drawing/2014/main" id="{60F146ED-F7A0-49E2-FD68-8CD217E9D9B6}"/>
              </a:ext>
            </a:extLst>
          </p:cNvPr>
          <p:cNvSpPr>
            <a:spLocks noGrp="1" noChangeArrowheads="1"/>
          </p:cNvSpPr>
          <p:nvPr>
            <p:ph type="body" idx="1"/>
          </p:nvPr>
        </p:nvSpPr>
        <p:spPr>
          <a:xfrm>
            <a:off x="441325" y="3557588"/>
            <a:ext cx="6554788" cy="5027612"/>
          </a:xfrm>
        </p:spPr>
        <p:txBody>
          <a:bodyPr lIns="91432" tIns="45716" rIns="91432" bIns="45716"/>
          <a:lstStyle/>
          <a:p>
            <a:r>
              <a:rPr lang="en-US" altLang="en-US" sz="1800" b="1">
                <a:latin typeface="Arial" panose="020B0604020202020204" pitchFamily="34" charset="0"/>
              </a:rPr>
              <a:t>571:</a:t>
            </a:r>
            <a:r>
              <a:rPr lang="en-US" altLang="en-US" sz="1800">
                <a:latin typeface="Arial" panose="020B0604020202020204" pitchFamily="34" charset="0"/>
              </a:rPr>
              <a:t> Lost both parents at early childhood.  As a young man,he worked in convoys of trade to and from the Levant </a:t>
            </a:r>
          </a:p>
          <a:p>
            <a:r>
              <a:rPr lang="en-US" altLang="en-US" sz="1800" b="1">
                <a:latin typeface="Arial" panose="020B0604020202020204" pitchFamily="34" charset="0"/>
              </a:rPr>
              <a:t>696</a:t>
            </a:r>
            <a:r>
              <a:rPr lang="en-US" altLang="en-US" sz="1800">
                <a:latin typeface="Arial" panose="020B0604020202020204" pitchFamily="34" charset="0"/>
              </a:rPr>
              <a:t>: Marries a wealthy Quraiyshian business woman called Khadeejah (age 40) for whom he worked</a:t>
            </a:r>
          </a:p>
          <a:p>
            <a:r>
              <a:rPr lang="en-US" altLang="en-US" sz="1800" b="1">
                <a:latin typeface="Arial" panose="020B0604020202020204" pitchFamily="34" charset="0"/>
              </a:rPr>
              <a:t>610:</a:t>
            </a:r>
            <a:r>
              <a:rPr lang="en-US" altLang="en-US" sz="1800">
                <a:latin typeface="Arial" panose="020B0604020202020204" pitchFamily="34" charset="0"/>
              </a:rPr>
              <a:t> Confessed to Khadeejah.  First believers: Khadeejah, uncle Abutalib, Ali, and Abu-bakr</a:t>
            </a:r>
          </a:p>
          <a:p>
            <a:pPr>
              <a:lnSpc>
                <a:spcPct val="110000"/>
              </a:lnSpc>
              <a:buFontTx/>
              <a:buChar char="•"/>
            </a:pPr>
            <a:r>
              <a:rPr lang="en-US" altLang="en-US" sz="1800">
                <a:latin typeface="Arial" panose="020B0604020202020204" pitchFamily="34" charset="0"/>
              </a:rPr>
              <a:t>619: Both Khadeejah and Abutalib die</a:t>
            </a:r>
            <a:endParaRPr lang="en-US" altLang="en-US" sz="1800" b="1">
              <a:latin typeface="Arial" panose="020B0604020202020204" pitchFamily="34" charset="0"/>
            </a:endParaRPr>
          </a:p>
          <a:p>
            <a:r>
              <a:rPr lang="en-US" altLang="en-US" sz="1800" b="1">
                <a:latin typeface="Arial" panose="020B0604020202020204" pitchFamily="34" charset="0"/>
              </a:rPr>
              <a:t>610-622: </a:t>
            </a:r>
            <a:r>
              <a:rPr lang="en-US" altLang="en-US" sz="1800">
                <a:solidFill>
                  <a:srgbClr val="000000"/>
                </a:solidFill>
                <a:latin typeface="Arial" panose="020B0604020202020204" pitchFamily="34" charset="0"/>
              </a:rPr>
              <a:t>Muhammad survived several assassination attempts, and the Muslim community narrowly escaped  extermination by the powerful city of Mecca</a:t>
            </a:r>
          </a:p>
          <a:p>
            <a:r>
              <a:rPr lang="en-US" altLang="en-US" sz="1800" b="1">
                <a:latin typeface="Arial" panose="020B0604020202020204" pitchFamily="34" charset="0"/>
              </a:rPr>
              <a:t>622-632:</a:t>
            </a:r>
            <a:r>
              <a:rPr lang="en-US" altLang="en-US" sz="1800">
                <a:solidFill>
                  <a:srgbClr val="000000"/>
                </a:solidFill>
                <a:latin typeface="Arial" panose="020B0604020202020204" pitchFamily="34" charset="0"/>
              </a:rPr>
              <a:t> Fighting a deadly war in order to survive.  </a:t>
            </a:r>
          </a:p>
          <a:p>
            <a:r>
              <a:rPr lang="en-US" altLang="en-US" sz="1800">
                <a:solidFill>
                  <a:srgbClr val="000000"/>
                </a:solidFill>
                <a:latin typeface="Arial" panose="020B0604020202020204" pitchFamily="34" charset="0"/>
              </a:rPr>
              <a:t>Soon after he felt his people were safe, Muhammad devoted attention to building a peaceful coalition of tribes. Achieved victory by ingenious and inspiring campaign of nonviolence.  </a:t>
            </a:r>
          </a:p>
          <a:p>
            <a:r>
              <a:rPr lang="en-US" altLang="en-US" sz="1800" b="1">
                <a:solidFill>
                  <a:srgbClr val="000000"/>
                </a:solidFill>
                <a:latin typeface="Arial" panose="020B0604020202020204" pitchFamily="34" charset="0"/>
              </a:rPr>
              <a:t>629:</a:t>
            </a:r>
            <a:r>
              <a:rPr lang="en-US" altLang="en-US" sz="1800">
                <a:solidFill>
                  <a:srgbClr val="000000"/>
                </a:solidFill>
                <a:latin typeface="Arial" panose="020B0604020202020204" pitchFamily="34" charset="0"/>
              </a:rPr>
              <a:t>  Massive conversion of Arabian trubes</a:t>
            </a:r>
            <a:endParaRPr lang="en-US" altLang="en-US" sz="1800" b="1">
              <a:solidFill>
                <a:srgbClr val="000000"/>
              </a:solidFill>
              <a:latin typeface="Arial" panose="020B0604020202020204" pitchFamily="34" charset="0"/>
            </a:endParaRPr>
          </a:p>
          <a:p>
            <a:r>
              <a:rPr lang="en-US" altLang="en-US" sz="1800">
                <a:solidFill>
                  <a:srgbClr val="000000"/>
                </a:solidFill>
                <a:latin typeface="Arial" panose="020B0604020202020204" pitchFamily="34" charset="0"/>
              </a:rPr>
              <a:t>632</a:t>
            </a:r>
          </a:p>
          <a:p>
            <a:endParaRPr lang="en-US" altLang="en-US" sz="1800">
              <a:latin typeface="Arial" panose="020B0604020202020204" pitchFamily="34" charset="0"/>
            </a:endParaRPr>
          </a:p>
          <a:p>
            <a:endParaRPr lang="en-US" altLang="en-US"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730437-B11F-12D9-5FEB-D001CFBFEA1E}"/>
              </a:ext>
            </a:extLst>
          </p:cNvPr>
          <p:cNvSpPr>
            <a:spLocks noGrp="1" noChangeArrowheads="1"/>
          </p:cNvSpPr>
          <p:nvPr>
            <p:ph type="sldNum" sz="quarter" idx="5"/>
          </p:nvPr>
        </p:nvSpPr>
        <p:spPr>
          <a:ln/>
        </p:spPr>
        <p:txBody>
          <a:bodyPr/>
          <a:lstStyle/>
          <a:p>
            <a:fld id="{BA17E665-919D-436E-B4CF-9102898CF6A0}" type="slidenum">
              <a:rPr lang="en-US" altLang="en-US"/>
              <a:pPr/>
              <a:t>10</a:t>
            </a:fld>
            <a:endParaRPr lang="en-US" altLang="en-US"/>
          </a:p>
        </p:txBody>
      </p:sp>
      <p:sp>
        <p:nvSpPr>
          <p:cNvPr id="33794" name="Rectangle 2">
            <a:extLst>
              <a:ext uri="{FF2B5EF4-FFF2-40B4-BE49-F238E27FC236}">
                <a16:creationId xmlns:a16="http://schemas.microsoft.com/office/drawing/2014/main" id="{C98A7300-6BD7-45A5-7B7A-66F8B57E1431}"/>
              </a:ext>
            </a:extLst>
          </p:cNvPr>
          <p:cNvSpPr>
            <a:spLocks noChangeArrowheads="1" noTextEdit="1"/>
          </p:cNvSpPr>
          <p:nvPr>
            <p:ph type="sldImg"/>
          </p:nvPr>
        </p:nvSpPr>
        <p:spPr>
          <a:xfrm>
            <a:off x="1166813" y="685800"/>
            <a:ext cx="4673600" cy="3505200"/>
          </a:xfrm>
          <a:ln/>
        </p:spPr>
      </p:sp>
      <p:sp>
        <p:nvSpPr>
          <p:cNvPr id="33795" name="Rectangle 3">
            <a:extLst>
              <a:ext uri="{FF2B5EF4-FFF2-40B4-BE49-F238E27FC236}">
                <a16:creationId xmlns:a16="http://schemas.microsoft.com/office/drawing/2014/main" id="{6A9079DF-062B-6E0D-2A84-07A00B4B3DC3}"/>
              </a:ext>
            </a:extLst>
          </p:cNvPr>
          <p:cNvSpPr>
            <a:spLocks noGrp="1" noChangeArrowheads="1"/>
          </p:cNvSpPr>
          <p:nvPr>
            <p:ph type="body" idx="1"/>
          </p:nvPr>
        </p:nvSpPr>
        <p:spPr>
          <a:xfrm>
            <a:off x="914400" y="4419600"/>
            <a:ext cx="5181600" cy="4191000"/>
          </a:xfrm>
        </p:spPr>
        <p:txBody>
          <a:bodyPr lIns="91432" tIns="45716" rIns="91432" bIns="45716"/>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C44F-C707-C52A-3190-FFC296E5A67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39EF69-D635-E41D-E927-9A99EE54F00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2832D0-ACFE-3A88-065A-BC66464499D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C41E985-4738-913A-0CDF-799774F692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770CB1-17F4-DE18-B371-835F5E687747}"/>
              </a:ext>
            </a:extLst>
          </p:cNvPr>
          <p:cNvSpPr>
            <a:spLocks noGrp="1"/>
          </p:cNvSpPr>
          <p:nvPr>
            <p:ph type="sldNum" sz="quarter" idx="12"/>
          </p:nvPr>
        </p:nvSpPr>
        <p:spPr/>
        <p:txBody>
          <a:bodyPr/>
          <a:lstStyle>
            <a:lvl1pPr>
              <a:defRPr/>
            </a:lvl1pPr>
          </a:lstStyle>
          <a:p>
            <a:fld id="{E76CC9AE-E741-44E8-A57F-1D329DB41411}" type="slidenum">
              <a:rPr lang="en-US" altLang="en-US"/>
              <a:pPr/>
              <a:t>‹#›</a:t>
            </a:fld>
            <a:endParaRPr lang="en-US" altLang="en-US"/>
          </a:p>
        </p:txBody>
      </p:sp>
    </p:spTree>
    <p:extLst>
      <p:ext uri="{BB962C8B-B14F-4D97-AF65-F5344CB8AC3E}">
        <p14:creationId xmlns:p14="http://schemas.microsoft.com/office/powerpoint/2010/main" val="51696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4F12-9538-B4BE-CD3B-6AABEF3453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29A2E9-A80D-462C-7D3D-D72F46875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232023-5BAA-3867-10F9-149F581AE1A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88DAA11-D107-7812-1BC5-6E324BBAC34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EC979E-376A-8D9B-310E-14AB7997AB98}"/>
              </a:ext>
            </a:extLst>
          </p:cNvPr>
          <p:cNvSpPr>
            <a:spLocks noGrp="1"/>
          </p:cNvSpPr>
          <p:nvPr>
            <p:ph type="sldNum" sz="quarter" idx="12"/>
          </p:nvPr>
        </p:nvSpPr>
        <p:spPr/>
        <p:txBody>
          <a:bodyPr/>
          <a:lstStyle>
            <a:lvl1pPr>
              <a:defRPr/>
            </a:lvl1pPr>
          </a:lstStyle>
          <a:p>
            <a:fld id="{EF5FD389-F359-4A07-8206-824124A6B270}" type="slidenum">
              <a:rPr lang="en-US" altLang="en-US"/>
              <a:pPr/>
              <a:t>‹#›</a:t>
            </a:fld>
            <a:endParaRPr lang="en-US" altLang="en-US"/>
          </a:p>
        </p:txBody>
      </p:sp>
    </p:spTree>
    <p:extLst>
      <p:ext uri="{BB962C8B-B14F-4D97-AF65-F5344CB8AC3E}">
        <p14:creationId xmlns:p14="http://schemas.microsoft.com/office/powerpoint/2010/main" val="403097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C0835-93F2-FA4C-6743-7EB913523A0E}"/>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6D3BB8-DBBC-B43D-2EF4-7FDC3221B79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8E5B09-AA13-1A22-46C8-FF826C4346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D2C1A1-28BE-379E-C92A-C2F2C7C799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67B9C3-6D78-BD64-8A59-A559EA4F839E}"/>
              </a:ext>
            </a:extLst>
          </p:cNvPr>
          <p:cNvSpPr>
            <a:spLocks noGrp="1"/>
          </p:cNvSpPr>
          <p:nvPr>
            <p:ph type="sldNum" sz="quarter" idx="12"/>
          </p:nvPr>
        </p:nvSpPr>
        <p:spPr/>
        <p:txBody>
          <a:bodyPr/>
          <a:lstStyle>
            <a:lvl1pPr>
              <a:defRPr/>
            </a:lvl1pPr>
          </a:lstStyle>
          <a:p>
            <a:fld id="{3348F502-A5DA-4C9C-A06D-6BABADDCB9F5}" type="slidenum">
              <a:rPr lang="en-US" altLang="en-US"/>
              <a:pPr/>
              <a:t>‹#›</a:t>
            </a:fld>
            <a:endParaRPr lang="en-US" altLang="en-US"/>
          </a:p>
        </p:txBody>
      </p:sp>
    </p:spTree>
    <p:extLst>
      <p:ext uri="{BB962C8B-B14F-4D97-AF65-F5344CB8AC3E}">
        <p14:creationId xmlns:p14="http://schemas.microsoft.com/office/powerpoint/2010/main" val="102258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CD3C-4D59-7B15-5A7F-A485C932AC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C7881C-3131-E2F8-6718-EAD225918A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0E3B7-A654-89BA-FAF7-E650B48284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D11293A-6E75-0131-68B0-FDB38B936D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86F5D88-5231-4C48-C4A2-3E748233FAB9}"/>
              </a:ext>
            </a:extLst>
          </p:cNvPr>
          <p:cNvSpPr>
            <a:spLocks noGrp="1"/>
          </p:cNvSpPr>
          <p:nvPr>
            <p:ph type="sldNum" sz="quarter" idx="12"/>
          </p:nvPr>
        </p:nvSpPr>
        <p:spPr/>
        <p:txBody>
          <a:bodyPr/>
          <a:lstStyle>
            <a:lvl1pPr>
              <a:defRPr/>
            </a:lvl1pPr>
          </a:lstStyle>
          <a:p>
            <a:fld id="{356359B9-40B6-459C-9AA2-573AA874649B}" type="slidenum">
              <a:rPr lang="en-US" altLang="en-US"/>
              <a:pPr/>
              <a:t>‹#›</a:t>
            </a:fld>
            <a:endParaRPr lang="en-US" altLang="en-US"/>
          </a:p>
        </p:txBody>
      </p:sp>
    </p:spTree>
    <p:extLst>
      <p:ext uri="{BB962C8B-B14F-4D97-AF65-F5344CB8AC3E}">
        <p14:creationId xmlns:p14="http://schemas.microsoft.com/office/powerpoint/2010/main" val="253087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EF3A-124B-7BE2-7A1B-FEAB24EF8C1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D3638C-1EAA-FA79-DE3C-1E6A13D1E6B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0D20FF1-E2B7-6468-4A57-58D06AB4DD6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865F897-0B70-0DF0-7D8A-215DE9C388D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85CE40-7CAC-DD64-6B56-0D8C14036014}"/>
              </a:ext>
            </a:extLst>
          </p:cNvPr>
          <p:cNvSpPr>
            <a:spLocks noGrp="1"/>
          </p:cNvSpPr>
          <p:nvPr>
            <p:ph type="sldNum" sz="quarter" idx="12"/>
          </p:nvPr>
        </p:nvSpPr>
        <p:spPr/>
        <p:txBody>
          <a:bodyPr/>
          <a:lstStyle>
            <a:lvl1pPr>
              <a:defRPr/>
            </a:lvl1pPr>
          </a:lstStyle>
          <a:p>
            <a:fld id="{C7AF001D-84BE-410F-B7A8-7AC10A016304}" type="slidenum">
              <a:rPr lang="en-US" altLang="en-US"/>
              <a:pPr/>
              <a:t>‹#›</a:t>
            </a:fld>
            <a:endParaRPr lang="en-US" altLang="en-US"/>
          </a:p>
        </p:txBody>
      </p:sp>
    </p:spTree>
    <p:extLst>
      <p:ext uri="{BB962C8B-B14F-4D97-AF65-F5344CB8AC3E}">
        <p14:creationId xmlns:p14="http://schemas.microsoft.com/office/powerpoint/2010/main" val="288327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C666-B7E2-0308-2E4B-BF753A5E42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E70B9A-FFCC-E04A-CF8F-947BF88E3E8E}"/>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32135D-9D78-EC42-CC93-E53183E3F488}"/>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87E794-F1A7-33EF-7C37-05A7ABD4AA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417DACC-6832-B45B-ECA5-A6D6CCB4540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AF3359-DAD1-6087-B4AC-6B4708700DBB}"/>
              </a:ext>
            </a:extLst>
          </p:cNvPr>
          <p:cNvSpPr>
            <a:spLocks noGrp="1"/>
          </p:cNvSpPr>
          <p:nvPr>
            <p:ph type="sldNum" sz="quarter" idx="12"/>
          </p:nvPr>
        </p:nvSpPr>
        <p:spPr/>
        <p:txBody>
          <a:bodyPr/>
          <a:lstStyle>
            <a:lvl1pPr>
              <a:defRPr/>
            </a:lvl1pPr>
          </a:lstStyle>
          <a:p>
            <a:fld id="{29B81C39-82BD-4E1E-A076-B36EB079B66D}" type="slidenum">
              <a:rPr lang="en-US" altLang="en-US"/>
              <a:pPr/>
              <a:t>‹#›</a:t>
            </a:fld>
            <a:endParaRPr lang="en-US" altLang="en-US"/>
          </a:p>
        </p:txBody>
      </p:sp>
    </p:spTree>
    <p:extLst>
      <p:ext uri="{BB962C8B-B14F-4D97-AF65-F5344CB8AC3E}">
        <p14:creationId xmlns:p14="http://schemas.microsoft.com/office/powerpoint/2010/main" val="210547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BC14-C65F-6A57-EF6C-BE375A8F2597}"/>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123975-D0D2-8181-9075-217A5A5F05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57896-3417-A228-CBCC-4E7430121C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8F1F8F-895E-3AB7-5F07-3ABD6511BF7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90DA5-734D-9A3E-A5A5-02E76DD42E9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51CE46-3146-23AB-3A2C-78203152416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CA2F9D8-818E-B452-E1F0-3CB58E33A0E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B1EA9EC-7E65-545C-C6B4-21E0ACFA1A69}"/>
              </a:ext>
            </a:extLst>
          </p:cNvPr>
          <p:cNvSpPr>
            <a:spLocks noGrp="1"/>
          </p:cNvSpPr>
          <p:nvPr>
            <p:ph type="sldNum" sz="quarter" idx="12"/>
          </p:nvPr>
        </p:nvSpPr>
        <p:spPr/>
        <p:txBody>
          <a:bodyPr/>
          <a:lstStyle>
            <a:lvl1pPr>
              <a:defRPr/>
            </a:lvl1pPr>
          </a:lstStyle>
          <a:p>
            <a:fld id="{3D9CEB02-D3F0-466C-9350-97FF57E437F7}" type="slidenum">
              <a:rPr lang="en-US" altLang="en-US"/>
              <a:pPr/>
              <a:t>‹#›</a:t>
            </a:fld>
            <a:endParaRPr lang="en-US" altLang="en-US"/>
          </a:p>
        </p:txBody>
      </p:sp>
    </p:spTree>
    <p:extLst>
      <p:ext uri="{BB962C8B-B14F-4D97-AF65-F5344CB8AC3E}">
        <p14:creationId xmlns:p14="http://schemas.microsoft.com/office/powerpoint/2010/main" val="116144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AB4C-F6F6-B63E-EE39-F252D08986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3C7215-626F-DA71-A19B-91494BA7A3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CB9066E-CDBB-DDFA-8FD0-D5A7F01DC02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0090D5A-9E4D-29BA-FCB9-CE31A3A60C92}"/>
              </a:ext>
            </a:extLst>
          </p:cNvPr>
          <p:cNvSpPr>
            <a:spLocks noGrp="1"/>
          </p:cNvSpPr>
          <p:nvPr>
            <p:ph type="sldNum" sz="quarter" idx="12"/>
          </p:nvPr>
        </p:nvSpPr>
        <p:spPr/>
        <p:txBody>
          <a:bodyPr/>
          <a:lstStyle>
            <a:lvl1pPr>
              <a:defRPr/>
            </a:lvl1pPr>
          </a:lstStyle>
          <a:p>
            <a:fld id="{7D54CE48-37F7-463C-A298-AB3C4A05D9D7}" type="slidenum">
              <a:rPr lang="en-US" altLang="en-US"/>
              <a:pPr/>
              <a:t>‹#›</a:t>
            </a:fld>
            <a:endParaRPr lang="en-US" altLang="en-US"/>
          </a:p>
        </p:txBody>
      </p:sp>
    </p:spTree>
    <p:extLst>
      <p:ext uri="{BB962C8B-B14F-4D97-AF65-F5344CB8AC3E}">
        <p14:creationId xmlns:p14="http://schemas.microsoft.com/office/powerpoint/2010/main" val="412957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544AD-5BEC-8022-0A95-36C2268D83C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2D806A1-27D4-6CCA-0EF2-FFBBF6942DB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37A1010-2612-0684-220A-CD1E92AB5A56}"/>
              </a:ext>
            </a:extLst>
          </p:cNvPr>
          <p:cNvSpPr>
            <a:spLocks noGrp="1"/>
          </p:cNvSpPr>
          <p:nvPr>
            <p:ph type="sldNum" sz="quarter" idx="12"/>
          </p:nvPr>
        </p:nvSpPr>
        <p:spPr/>
        <p:txBody>
          <a:bodyPr/>
          <a:lstStyle>
            <a:lvl1pPr>
              <a:defRPr/>
            </a:lvl1pPr>
          </a:lstStyle>
          <a:p>
            <a:fld id="{072D4335-E4B7-4678-B2D8-83F3A2B179CD}" type="slidenum">
              <a:rPr lang="en-US" altLang="en-US"/>
              <a:pPr/>
              <a:t>‹#›</a:t>
            </a:fld>
            <a:endParaRPr lang="en-US" altLang="en-US"/>
          </a:p>
        </p:txBody>
      </p:sp>
    </p:spTree>
    <p:extLst>
      <p:ext uri="{BB962C8B-B14F-4D97-AF65-F5344CB8AC3E}">
        <p14:creationId xmlns:p14="http://schemas.microsoft.com/office/powerpoint/2010/main" val="107414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06E8-CA95-A587-AD71-A557348F90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BB962C-7A5B-137D-7570-D7353624C7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A52AAD-6158-99A6-5CE1-114448E822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38853-0718-1449-FEF1-520D7F8BB7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8A1A412-D9B6-4A8F-DA44-9E13E5D44BC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387418-215E-741D-14F7-EC60DC443175}"/>
              </a:ext>
            </a:extLst>
          </p:cNvPr>
          <p:cNvSpPr>
            <a:spLocks noGrp="1"/>
          </p:cNvSpPr>
          <p:nvPr>
            <p:ph type="sldNum" sz="quarter" idx="12"/>
          </p:nvPr>
        </p:nvSpPr>
        <p:spPr/>
        <p:txBody>
          <a:bodyPr/>
          <a:lstStyle>
            <a:lvl1pPr>
              <a:defRPr/>
            </a:lvl1pPr>
          </a:lstStyle>
          <a:p>
            <a:fld id="{7FD28A89-117D-4258-AF96-77F54DAED816}" type="slidenum">
              <a:rPr lang="en-US" altLang="en-US"/>
              <a:pPr/>
              <a:t>‹#›</a:t>
            </a:fld>
            <a:endParaRPr lang="en-US" altLang="en-US"/>
          </a:p>
        </p:txBody>
      </p:sp>
    </p:spTree>
    <p:extLst>
      <p:ext uri="{BB962C8B-B14F-4D97-AF65-F5344CB8AC3E}">
        <p14:creationId xmlns:p14="http://schemas.microsoft.com/office/powerpoint/2010/main" val="358617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1DF8-9568-8C2C-6F58-35000077E3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37A95C-79B5-F57B-471B-F5AB1B325F7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5F82F9-BEC5-9F8F-D39B-4AA41C59C5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E8B735-5DAD-D0CD-A7B6-1A5A322DBCB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DAA7B2E-6DA0-FB89-607B-E8B56909BCB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74E01D-6F80-F3C8-B87A-C85CF408B7BA}"/>
              </a:ext>
            </a:extLst>
          </p:cNvPr>
          <p:cNvSpPr>
            <a:spLocks noGrp="1"/>
          </p:cNvSpPr>
          <p:nvPr>
            <p:ph type="sldNum" sz="quarter" idx="12"/>
          </p:nvPr>
        </p:nvSpPr>
        <p:spPr/>
        <p:txBody>
          <a:bodyPr/>
          <a:lstStyle>
            <a:lvl1pPr>
              <a:defRPr/>
            </a:lvl1pPr>
          </a:lstStyle>
          <a:p>
            <a:fld id="{96D6B07B-6EEA-4134-B06D-CC6B842D8786}" type="slidenum">
              <a:rPr lang="en-US" altLang="en-US"/>
              <a:pPr/>
              <a:t>‹#›</a:t>
            </a:fld>
            <a:endParaRPr lang="en-US" altLang="en-US"/>
          </a:p>
        </p:txBody>
      </p:sp>
    </p:spTree>
    <p:extLst>
      <p:ext uri="{BB962C8B-B14F-4D97-AF65-F5344CB8AC3E}">
        <p14:creationId xmlns:p14="http://schemas.microsoft.com/office/powerpoint/2010/main" val="134063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62CCDF-54CB-D4C6-2C1A-1AA799014F8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8A48C25-3DD2-1D5A-2DF9-5F332CDB27D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FA2BB3-C9CD-BCF2-4F9F-EAF1C372BA4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a:extLst>
              <a:ext uri="{FF2B5EF4-FFF2-40B4-BE49-F238E27FC236}">
                <a16:creationId xmlns:a16="http://schemas.microsoft.com/office/drawing/2014/main" id="{826C5950-32EB-59F6-575D-DE3446B8F6D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a:extLst>
              <a:ext uri="{FF2B5EF4-FFF2-40B4-BE49-F238E27FC236}">
                <a16:creationId xmlns:a16="http://schemas.microsoft.com/office/drawing/2014/main" id="{1D1D79A2-99B0-33A1-C198-AEFEABE377E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AA643D0-4791-4AF9-8649-58C0341FFF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9BCBCFAD-E219-9C76-512F-63A878464E80}"/>
              </a:ext>
            </a:extLst>
          </p:cNvPr>
          <p:cNvSpPr>
            <a:spLocks noChangeArrowheads="1"/>
          </p:cNvSpPr>
          <p:nvPr/>
        </p:nvSpPr>
        <p:spPr bwMode="auto">
          <a:xfrm>
            <a:off x="457200" y="838200"/>
            <a:ext cx="7924800" cy="1981200"/>
          </a:xfrm>
          <a:prstGeom prst="rect">
            <a:avLst/>
          </a:prstGeom>
          <a:blipFill dpi="0" rotWithShape="0">
            <a:blip r:embed="rId3"/>
            <a:srcRect/>
            <a:tile tx="0" ty="0" sx="100000" sy="100000" flip="none" algn="tl"/>
          </a:bli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0" b="1">
                <a:solidFill>
                  <a:srgbClr val="00CC00"/>
                </a:solidFill>
              </a:rPr>
              <a:t>Islam:</a:t>
            </a:r>
            <a:r>
              <a:rPr lang="en-US" altLang="en-US" sz="4000"/>
              <a:t> </a:t>
            </a:r>
          </a:p>
          <a:p>
            <a:pPr algn="ctr"/>
            <a:r>
              <a:rPr lang="en-US" altLang="en-US" sz="4800" b="1">
                <a:solidFill>
                  <a:schemeClr val="accent2"/>
                </a:solidFill>
              </a:rPr>
              <a:t>History, values and culture</a:t>
            </a:r>
            <a:endParaRPr lang="en-US" altLang="en-US" sz="4000"/>
          </a:p>
        </p:txBody>
      </p:sp>
      <p:sp>
        <p:nvSpPr>
          <p:cNvPr id="90117" name="Text Box 5">
            <a:extLst>
              <a:ext uri="{FF2B5EF4-FFF2-40B4-BE49-F238E27FC236}">
                <a16:creationId xmlns:a16="http://schemas.microsoft.com/office/drawing/2014/main" id="{41D6BF05-6906-EE20-BE49-C22BB007C580}"/>
              </a:ext>
            </a:extLst>
          </p:cNvPr>
          <p:cNvSpPr txBox="1">
            <a:spLocks noChangeArrowheads="1"/>
          </p:cNvSpPr>
          <p:nvPr/>
        </p:nvSpPr>
        <p:spPr bwMode="auto">
          <a:xfrm>
            <a:off x="5165725" y="4916488"/>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Shahbaz Younis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E30B07FF-4E72-A314-56CD-BADC7207C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0"/>
            <a:ext cx="449421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Line 3">
            <a:extLst>
              <a:ext uri="{FF2B5EF4-FFF2-40B4-BE49-F238E27FC236}">
                <a16:creationId xmlns:a16="http://schemas.microsoft.com/office/drawing/2014/main" id="{A9CA0D7A-C4E6-C706-8F2D-8B6B6D1FC5D1}"/>
              </a:ext>
            </a:extLst>
          </p:cNvPr>
          <p:cNvSpPr>
            <a:spLocks noChangeShapeType="1"/>
          </p:cNvSpPr>
          <p:nvPr/>
        </p:nvSpPr>
        <p:spPr bwMode="auto">
          <a:xfrm>
            <a:off x="3657600" y="2895600"/>
            <a:ext cx="0" cy="533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2" name="Line 4">
            <a:extLst>
              <a:ext uri="{FF2B5EF4-FFF2-40B4-BE49-F238E27FC236}">
                <a16:creationId xmlns:a16="http://schemas.microsoft.com/office/drawing/2014/main" id="{5023FEA1-E4F0-16A7-99CF-E5408DEA9DDC}"/>
              </a:ext>
            </a:extLst>
          </p:cNvPr>
          <p:cNvSpPr>
            <a:spLocks noChangeShapeType="1"/>
          </p:cNvSpPr>
          <p:nvPr/>
        </p:nvSpPr>
        <p:spPr bwMode="auto">
          <a:xfrm>
            <a:off x="3657600" y="2895600"/>
            <a:ext cx="1066800" cy="7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3" name="Line 5">
            <a:extLst>
              <a:ext uri="{FF2B5EF4-FFF2-40B4-BE49-F238E27FC236}">
                <a16:creationId xmlns:a16="http://schemas.microsoft.com/office/drawing/2014/main" id="{6A57B150-C06A-F604-20B3-897A9C330D7F}"/>
              </a:ext>
            </a:extLst>
          </p:cNvPr>
          <p:cNvSpPr>
            <a:spLocks noChangeShapeType="1"/>
          </p:cNvSpPr>
          <p:nvPr/>
        </p:nvSpPr>
        <p:spPr bwMode="auto">
          <a:xfrm>
            <a:off x="3657600" y="3429000"/>
            <a:ext cx="838200" cy="1600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4" name="Line 6">
            <a:extLst>
              <a:ext uri="{FF2B5EF4-FFF2-40B4-BE49-F238E27FC236}">
                <a16:creationId xmlns:a16="http://schemas.microsoft.com/office/drawing/2014/main" id="{D2AEA428-C7CE-281E-C840-09E53781BA7D}"/>
              </a:ext>
            </a:extLst>
          </p:cNvPr>
          <p:cNvSpPr>
            <a:spLocks noChangeShapeType="1"/>
          </p:cNvSpPr>
          <p:nvPr/>
        </p:nvSpPr>
        <p:spPr bwMode="auto">
          <a:xfrm flipV="1">
            <a:off x="4495800" y="4953000"/>
            <a:ext cx="762000" cy="7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5" name="Line 7">
            <a:extLst>
              <a:ext uri="{FF2B5EF4-FFF2-40B4-BE49-F238E27FC236}">
                <a16:creationId xmlns:a16="http://schemas.microsoft.com/office/drawing/2014/main" id="{A521E92D-A7E8-B8CF-1DD6-879ADE04BEA5}"/>
              </a:ext>
            </a:extLst>
          </p:cNvPr>
          <p:cNvSpPr>
            <a:spLocks noChangeShapeType="1"/>
          </p:cNvSpPr>
          <p:nvPr/>
        </p:nvSpPr>
        <p:spPr bwMode="auto">
          <a:xfrm flipV="1">
            <a:off x="5257800" y="4038600"/>
            <a:ext cx="99060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6" name="Line 8">
            <a:extLst>
              <a:ext uri="{FF2B5EF4-FFF2-40B4-BE49-F238E27FC236}">
                <a16:creationId xmlns:a16="http://schemas.microsoft.com/office/drawing/2014/main" id="{885FEBD3-D7B7-8476-2C38-D80107EE60C2}"/>
              </a:ext>
            </a:extLst>
          </p:cNvPr>
          <p:cNvSpPr>
            <a:spLocks noChangeShapeType="1"/>
          </p:cNvSpPr>
          <p:nvPr/>
        </p:nvSpPr>
        <p:spPr bwMode="auto">
          <a:xfrm flipH="1" flipV="1">
            <a:off x="4800600" y="2971800"/>
            <a:ext cx="1447800" cy="1066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7" name="Rectangle 9">
            <a:extLst>
              <a:ext uri="{FF2B5EF4-FFF2-40B4-BE49-F238E27FC236}">
                <a16:creationId xmlns:a16="http://schemas.microsoft.com/office/drawing/2014/main" id="{7DE75010-9089-7E98-9973-3B1EBB0096C2}"/>
              </a:ext>
            </a:extLst>
          </p:cNvPr>
          <p:cNvSpPr>
            <a:spLocks noChangeArrowheads="1"/>
          </p:cNvSpPr>
          <p:nvPr/>
        </p:nvSpPr>
        <p:spPr bwMode="auto">
          <a:xfrm>
            <a:off x="1752600" y="152400"/>
            <a:ext cx="6858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8" name="Text Box 10">
            <a:extLst>
              <a:ext uri="{FF2B5EF4-FFF2-40B4-BE49-F238E27FC236}">
                <a16:creationId xmlns:a16="http://schemas.microsoft.com/office/drawing/2014/main" id="{2E6DE5A7-5088-9AB1-9026-871F3A31913B}"/>
              </a:ext>
            </a:extLst>
          </p:cNvPr>
          <p:cNvSpPr txBox="1">
            <a:spLocks noChangeArrowheads="1"/>
          </p:cNvSpPr>
          <p:nvPr/>
        </p:nvSpPr>
        <p:spPr bwMode="auto">
          <a:xfrm>
            <a:off x="2438400" y="152400"/>
            <a:ext cx="530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Islam by the death of Mohammed 632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092487B-B181-DA1A-3B78-41141B185894}"/>
              </a:ext>
            </a:extLst>
          </p:cNvPr>
          <p:cNvSpPr>
            <a:spLocks noChangeArrowheads="1"/>
          </p:cNvSpPr>
          <p:nvPr/>
        </p:nvSpPr>
        <p:spPr bwMode="auto">
          <a:xfrm>
            <a:off x="228600" y="890588"/>
            <a:ext cx="8515350"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defRPr sz="2400">
                <a:solidFill>
                  <a:schemeClr val="tx1"/>
                </a:solidFill>
                <a:latin typeface="Times New Roman" panose="02020603050405020304" pitchFamily="18" charset="0"/>
              </a:defRPr>
            </a:lvl1pPr>
            <a:lvl2pPr marL="571500" indent="-225425">
              <a:defRPr sz="2400">
                <a:solidFill>
                  <a:schemeClr val="tx1"/>
                </a:solidFill>
                <a:latin typeface="Times New Roman" panose="02020603050405020304" pitchFamily="18" charset="0"/>
              </a:defRPr>
            </a:lvl2pPr>
            <a:lvl3pPr marL="1143000" indent="-339725">
              <a:defRPr sz="2400">
                <a:solidFill>
                  <a:schemeClr val="tx1"/>
                </a:solidFill>
                <a:latin typeface="Times New Roman" panose="02020603050405020304" pitchFamily="18" charset="0"/>
              </a:defRPr>
            </a:lvl3pPr>
            <a:lvl4pPr marL="1487488" indent="-230188">
              <a:defRPr sz="2400">
                <a:solidFill>
                  <a:schemeClr val="tx1"/>
                </a:solidFill>
                <a:latin typeface="Times New Roman" panose="02020603050405020304" pitchFamily="18" charset="0"/>
              </a:defRPr>
            </a:lvl4pPr>
            <a:lvl5pPr marL="1938338">
              <a:defRPr sz="2400">
                <a:solidFill>
                  <a:schemeClr val="tx1"/>
                </a:solidFill>
                <a:latin typeface="Times New Roman" panose="02020603050405020304" pitchFamily="18" charset="0"/>
              </a:defRPr>
            </a:lvl5pPr>
            <a:lvl6pPr marL="2395538" eaLnBrk="0" fontAlgn="base" hangingPunct="0">
              <a:spcBef>
                <a:spcPct val="0"/>
              </a:spcBef>
              <a:spcAft>
                <a:spcPct val="0"/>
              </a:spcAft>
              <a:defRPr sz="2400">
                <a:solidFill>
                  <a:schemeClr val="tx1"/>
                </a:solidFill>
                <a:latin typeface="Times New Roman" panose="02020603050405020304" pitchFamily="18" charset="0"/>
              </a:defRPr>
            </a:lvl6pPr>
            <a:lvl7pPr marL="2852738" eaLnBrk="0" fontAlgn="base" hangingPunct="0">
              <a:spcBef>
                <a:spcPct val="0"/>
              </a:spcBef>
              <a:spcAft>
                <a:spcPct val="0"/>
              </a:spcAft>
              <a:defRPr sz="2400">
                <a:solidFill>
                  <a:schemeClr val="tx1"/>
                </a:solidFill>
                <a:latin typeface="Times New Roman" panose="02020603050405020304" pitchFamily="18" charset="0"/>
              </a:defRPr>
            </a:lvl7pPr>
            <a:lvl8pPr marL="3309938" eaLnBrk="0" fontAlgn="base" hangingPunct="0">
              <a:spcBef>
                <a:spcPct val="0"/>
              </a:spcBef>
              <a:spcAft>
                <a:spcPct val="0"/>
              </a:spcAft>
              <a:defRPr sz="2400">
                <a:solidFill>
                  <a:schemeClr val="tx1"/>
                </a:solidFill>
                <a:latin typeface="Times New Roman" panose="02020603050405020304" pitchFamily="18" charset="0"/>
              </a:defRPr>
            </a:lvl8pPr>
            <a:lvl9pPr marL="37671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Abu-Bakr - </a:t>
            </a:r>
            <a:r>
              <a:rPr lang="en-US" altLang="en-US" sz="1800">
                <a:latin typeface="Arial" panose="020B0604020202020204" pitchFamily="34" charset="0"/>
              </a:rPr>
              <a:t>632-634</a:t>
            </a:r>
          </a:p>
          <a:p>
            <a:pPr lvl="1">
              <a:buFontTx/>
              <a:buChar char="•"/>
            </a:pPr>
            <a:r>
              <a:rPr lang="en-US" altLang="en-US" sz="1800">
                <a:latin typeface="Arial" panose="020B0604020202020204" pitchFamily="34" charset="0"/>
              </a:rPr>
              <a:t>The first </a:t>
            </a:r>
            <a:r>
              <a:rPr lang="en-US" altLang="en-US" sz="1800" u="sng">
                <a:latin typeface="Arial" panose="020B0604020202020204" pitchFamily="34" charset="0"/>
              </a:rPr>
              <a:t>elected</a:t>
            </a:r>
            <a:r>
              <a:rPr lang="en-US" altLang="en-US" sz="1800">
                <a:latin typeface="Arial" panose="020B0604020202020204" pitchFamily="34" charset="0"/>
              </a:rPr>
              <a:t> official. Wise leader, crisis manager</a:t>
            </a:r>
          </a:p>
          <a:p>
            <a:pPr>
              <a:spcBef>
                <a:spcPct val="30000"/>
              </a:spcBef>
            </a:pPr>
            <a:r>
              <a:rPr lang="en-US" altLang="en-US" sz="1800" b="1">
                <a:latin typeface="Arial" panose="020B0604020202020204" pitchFamily="34" charset="0"/>
              </a:rPr>
              <a:t>Omar Ibn Elkhattab - </a:t>
            </a:r>
            <a:r>
              <a:rPr lang="en-US" altLang="en-US" sz="1800">
                <a:latin typeface="Arial" panose="020B0604020202020204" pitchFamily="34" charset="0"/>
              </a:rPr>
              <a:t>634-644 </a:t>
            </a:r>
          </a:p>
          <a:p>
            <a:pPr lvl="1">
              <a:spcBef>
                <a:spcPct val="30000"/>
              </a:spcBef>
              <a:buFontTx/>
              <a:buChar char="•"/>
            </a:pPr>
            <a:r>
              <a:rPr lang="en-US" altLang="en-US" sz="1800">
                <a:latin typeface="Arial" panose="020B0604020202020204" pitchFamily="34" charset="0"/>
              </a:rPr>
              <a:t>A first-rate statesman. Honest, modest and just.</a:t>
            </a:r>
          </a:p>
          <a:p>
            <a:pPr lvl="1">
              <a:spcBef>
                <a:spcPct val="30000"/>
              </a:spcBef>
              <a:buFontTx/>
              <a:buChar char="•"/>
            </a:pPr>
            <a:r>
              <a:rPr lang="en-US" altLang="en-US" sz="1800">
                <a:latin typeface="Arial" panose="020B0604020202020204" pitchFamily="34" charset="0"/>
              </a:rPr>
              <a:t>Conquered the Levant, Egypt, Iraq, Persia</a:t>
            </a:r>
          </a:p>
          <a:p>
            <a:pPr lvl="2">
              <a:spcBef>
                <a:spcPct val="10000"/>
              </a:spcBef>
              <a:buFont typeface="Wingdings" panose="05000000000000000000" pitchFamily="2" charset="2"/>
              <a:buChar char="Ø"/>
            </a:pPr>
            <a:r>
              <a:rPr lang="en-US" altLang="en-US" sz="1800">
                <a:latin typeface="Arial" panose="020B0604020202020204" pitchFamily="34" charset="0"/>
              </a:rPr>
              <a:t>Damascus (9 / 635)  and Jerusalem (5 / 638) surrender </a:t>
            </a:r>
            <a:r>
              <a:rPr lang="en-US" altLang="en-US" sz="1800" u="sng">
                <a:latin typeface="Arial" panose="020B0604020202020204" pitchFamily="34" charset="0"/>
              </a:rPr>
              <a:t>peacefully</a:t>
            </a:r>
            <a:endParaRPr lang="en-US" altLang="en-US" sz="1800">
              <a:latin typeface="Arial" panose="020B0604020202020204" pitchFamily="34" charset="0"/>
            </a:endParaRPr>
          </a:p>
          <a:p>
            <a:pPr lvl="3">
              <a:spcBef>
                <a:spcPct val="10000"/>
              </a:spcBef>
              <a:buFontTx/>
              <a:buChar char="–"/>
            </a:pPr>
            <a:r>
              <a:rPr lang="en-US" altLang="en-US" sz="1800">
                <a:latin typeface="Arial" panose="020B0604020202020204" pitchFamily="34" charset="0"/>
              </a:rPr>
              <a:t>Omar’s pledge to the Jerusalemites </a:t>
            </a:r>
          </a:p>
          <a:p>
            <a:pPr lvl="1">
              <a:spcBef>
                <a:spcPct val="20000"/>
              </a:spcBef>
              <a:buFontTx/>
              <a:buChar char="•"/>
            </a:pPr>
            <a:r>
              <a:rPr lang="en-US" altLang="en-US" sz="1800">
                <a:latin typeface="Arial" panose="020B0604020202020204" pitchFamily="34" charset="0"/>
              </a:rPr>
              <a:t>A modern state:  Treasury, communication, defense.  Engraved currency.  </a:t>
            </a:r>
          </a:p>
          <a:p>
            <a:pPr>
              <a:spcBef>
                <a:spcPct val="30000"/>
              </a:spcBef>
            </a:pPr>
            <a:r>
              <a:rPr lang="en-US" altLang="en-US" sz="1800" b="1">
                <a:latin typeface="Arial" panose="020B0604020202020204" pitchFamily="34" charset="0"/>
              </a:rPr>
              <a:t>Othman bin Affan - </a:t>
            </a:r>
            <a:r>
              <a:rPr lang="en-US" altLang="en-US" sz="1800">
                <a:latin typeface="Arial" panose="020B0604020202020204" pitchFamily="34" charset="0"/>
              </a:rPr>
              <a:t>644-656</a:t>
            </a:r>
          </a:p>
          <a:p>
            <a:pPr lvl="1">
              <a:buFontTx/>
              <a:buChar char="•"/>
            </a:pPr>
            <a:r>
              <a:rPr lang="en-US" altLang="en-US" sz="1800">
                <a:latin typeface="Arial" panose="020B0604020202020204" pitchFamily="34" charset="0"/>
              </a:rPr>
              <a:t>Collected and compiled the Quran</a:t>
            </a:r>
          </a:p>
          <a:p>
            <a:pPr lvl="1">
              <a:buFontTx/>
              <a:buChar char="•"/>
            </a:pPr>
            <a:r>
              <a:rPr lang="en-US" altLang="en-US" sz="1800">
                <a:latin typeface="Arial" panose="020B0604020202020204" pitchFamily="34" charset="0"/>
              </a:rPr>
              <a:t>Emergence of power struggle</a:t>
            </a:r>
          </a:p>
          <a:p>
            <a:pPr>
              <a:spcBef>
                <a:spcPct val="30000"/>
              </a:spcBef>
            </a:pPr>
            <a:r>
              <a:rPr lang="en-US" altLang="en-US" sz="1800" b="1">
                <a:latin typeface="Arial" panose="020B0604020202020204" pitchFamily="34" charset="0"/>
              </a:rPr>
              <a:t>Ali Bin Abitalib - </a:t>
            </a:r>
            <a:r>
              <a:rPr lang="en-US" altLang="en-US" sz="1800">
                <a:latin typeface="Arial" panose="020B0604020202020204" pitchFamily="34" charset="0"/>
              </a:rPr>
              <a:t>656-661 </a:t>
            </a:r>
          </a:p>
          <a:p>
            <a:pPr lvl="1">
              <a:spcBef>
                <a:spcPct val="20000"/>
              </a:spcBef>
              <a:buFontTx/>
              <a:buChar char="•"/>
            </a:pPr>
            <a:r>
              <a:rPr lang="en-US" altLang="en-US" sz="1800">
                <a:latin typeface="Arial" panose="020B0604020202020204" pitchFamily="34" charset="0"/>
              </a:rPr>
              <a:t>Power struggle escalated to armed conflict</a:t>
            </a:r>
          </a:p>
          <a:p>
            <a:pPr lvl="1">
              <a:spcBef>
                <a:spcPct val="20000"/>
              </a:spcBef>
              <a:buFontTx/>
              <a:buChar char="•"/>
            </a:pPr>
            <a:r>
              <a:rPr lang="en-US" altLang="en-US" sz="1800">
                <a:latin typeface="Arial" panose="020B0604020202020204" pitchFamily="34" charset="0"/>
              </a:rPr>
              <a:t>Emergence of political parties</a:t>
            </a:r>
          </a:p>
          <a:p>
            <a:pPr lvl="1">
              <a:spcBef>
                <a:spcPct val="20000"/>
              </a:spcBef>
              <a:buFontTx/>
              <a:buChar char="•"/>
            </a:pPr>
            <a:r>
              <a:rPr lang="en-US" altLang="en-US" sz="1800" b="1">
                <a:latin typeface="Arial" panose="020B0604020202020204" pitchFamily="34" charset="0"/>
              </a:rPr>
              <a:t>End of democracy. Ummayah Dynasty in Damascus, Muawyia (661-680)</a:t>
            </a:r>
          </a:p>
        </p:txBody>
      </p:sp>
      <p:sp>
        <p:nvSpPr>
          <p:cNvPr id="34819" name="Text Box 3">
            <a:extLst>
              <a:ext uri="{FF2B5EF4-FFF2-40B4-BE49-F238E27FC236}">
                <a16:creationId xmlns:a16="http://schemas.microsoft.com/office/drawing/2014/main" id="{1CAC4490-D16F-0D6B-BC10-68E12C514ACB}"/>
              </a:ext>
            </a:extLst>
          </p:cNvPr>
          <p:cNvSpPr txBox="1">
            <a:spLocks noChangeArrowheads="1"/>
          </p:cNvSpPr>
          <p:nvPr/>
        </p:nvSpPr>
        <p:spPr bwMode="auto">
          <a:xfrm>
            <a:off x="304800" y="228600"/>
            <a:ext cx="7750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632-661: the Four Elected Successors (Caliphs</a:t>
            </a:r>
            <a:r>
              <a:rPr lang="en-US" altLang="en-US"/>
              <a:t>)</a:t>
            </a:r>
          </a:p>
        </p:txBody>
      </p:sp>
      <p:sp>
        <p:nvSpPr>
          <p:cNvPr id="34820" name="Line 4">
            <a:extLst>
              <a:ext uri="{FF2B5EF4-FFF2-40B4-BE49-F238E27FC236}">
                <a16:creationId xmlns:a16="http://schemas.microsoft.com/office/drawing/2014/main" id="{962DDE5F-4AF4-52D9-CE08-2E786FAB2166}"/>
              </a:ext>
            </a:extLst>
          </p:cNvPr>
          <p:cNvSpPr>
            <a:spLocks noChangeShapeType="1"/>
          </p:cNvSpPr>
          <p:nvPr/>
        </p:nvSpPr>
        <p:spPr bwMode="auto">
          <a:xfrm>
            <a:off x="304800" y="762000"/>
            <a:ext cx="86868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40BF0A8F-09EF-D85D-23A6-2C4F663E1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533400"/>
            <a:ext cx="48101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Oval 3">
            <a:extLst>
              <a:ext uri="{FF2B5EF4-FFF2-40B4-BE49-F238E27FC236}">
                <a16:creationId xmlns:a16="http://schemas.microsoft.com/office/drawing/2014/main" id="{F0240A72-DD26-0E11-06A3-E84936EC6753}"/>
              </a:ext>
            </a:extLst>
          </p:cNvPr>
          <p:cNvSpPr>
            <a:spLocks noChangeArrowheads="1"/>
          </p:cNvSpPr>
          <p:nvPr/>
        </p:nvSpPr>
        <p:spPr bwMode="auto">
          <a:xfrm>
            <a:off x="2133600" y="1905000"/>
            <a:ext cx="4648200" cy="3581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30724" name="Oval 4">
            <a:extLst>
              <a:ext uri="{FF2B5EF4-FFF2-40B4-BE49-F238E27FC236}">
                <a16:creationId xmlns:a16="http://schemas.microsoft.com/office/drawing/2014/main" id="{968C3B74-8BCA-070E-5F1A-8D1B9801CAD7}"/>
              </a:ext>
            </a:extLst>
          </p:cNvPr>
          <p:cNvSpPr>
            <a:spLocks noChangeArrowheads="1"/>
          </p:cNvSpPr>
          <p:nvPr/>
        </p:nvSpPr>
        <p:spPr bwMode="auto">
          <a:xfrm>
            <a:off x="2209800" y="304800"/>
            <a:ext cx="533400" cy="228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30725" name="Text Box 5">
            <a:extLst>
              <a:ext uri="{FF2B5EF4-FFF2-40B4-BE49-F238E27FC236}">
                <a16:creationId xmlns:a16="http://schemas.microsoft.com/office/drawing/2014/main" id="{88AC6EBA-5F5D-7F06-605F-92ED3EB01B29}"/>
              </a:ext>
            </a:extLst>
          </p:cNvPr>
          <p:cNvSpPr txBox="1">
            <a:spLocks noChangeArrowheads="1"/>
          </p:cNvSpPr>
          <p:nvPr/>
        </p:nvSpPr>
        <p:spPr bwMode="auto">
          <a:xfrm>
            <a:off x="2743200" y="228600"/>
            <a:ext cx="367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Islam at 644, the year Omar died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AE881A4C-6E7F-0A2E-2794-3A066F17198A}"/>
              </a:ext>
            </a:extLst>
          </p:cNvPr>
          <p:cNvSpPr txBox="1">
            <a:spLocks noChangeArrowheads="1"/>
          </p:cNvSpPr>
          <p:nvPr/>
        </p:nvSpPr>
        <p:spPr bwMode="auto">
          <a:xfrm>
            <a:off x="2057400" y="228600"/>
            <a:ext cx="4659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Ummayah Dynasty, 661-750</a:t>
            </a:r>
          </a:p>
        </p:txBody>
      </p:sp>
      <p:sp>
        <p:nvSpPr>
          <p:cNvPr id="24579" name="Text Box 3">
            <a:extLst>
              <a:ext uri="{FF2B5EF4-FFF2-40B4-BE49-F238E27FC236}">
                <a16:creationId xmlns:a16="http://schemas.microsoft.com/office/drawing/2014/main" id="{4FCCA3C1-5F9B-61B5-7B3C-31BB1B141BD2}"/>
              </a:ext>
            </a:extLst>
          </p:cNvPr>
          <p:cNvSpPr txBox="1">
            <a:spLocks noChangeArrowheads="1"/>
          </p:cNvSpPr>
          <p:nvPr/>
        </p:nvSpPr>
        <p:spPr bwMode="auto">
          <a:xfrm>
            <a:off x="152400" y="914400"/>
            <a:ext cx="8839200" cy="385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803275" indent="-346075">
              <a:defRPr sz="2400">
                <a:solidFill>
                  <a:schemeClr val="tx1"/>
                </a:solidFill>
                <a:latin typeface="Times New Roman" panose="02020603050405020304" pitchFamily="18" charset="0"/>
              </a:defRPr>
            </a:lvl2pPr>
            <a:lvl3pPr marL="91757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buFontTx/>
              <a:buChar char="•"/>
            </a:pPr>
            <a:r>
              <a:rPr lang="en-US" altLang="en-US" sz="1800">
                <a:latin typeface="Arial" panose="020B0604020202020204" pitchFamily="34" charset="0"/>
              </a:rPr>
              <a:t>Empire center and capital move to Damascus</a:t>
            </a:r>
          </a:p>
          <a:p>
            <a:pPr>
              <a:spcBef>
                <a:spcPct val="30000"/>
              </a:spcBef>
              <a:buFontTx/>
              <a:buChar char="•"/>
            </a:pPr>
            <a:r>
              <a:rPr lang="en-US" altLang="en-US" sz="1800">
                <a:latin typeface="Arial" panose="020B0604020202020204" pitchFamily="34" charset="0"/>
              </a:rPr>
              <a:t>Expansion:  All N. Africa (Atlantic), W. Europe, much of C. Asia, the wall of China </a:t>
            </a:r>
          </a:p>
          <a:p>
            <a:pPr lvl="1">
              <a:spcBef>
                <a:spcPct val="30000"/>
              </a:spcBef>
              <a:buFont typeface="Wingdings" panose="05000000000000000000" pitchFamily="2" charset="2"/>
              <a:buChar char="Ø"/>
            </a:pPr>
            <a:r>
              <a:rPr lang="en-US" altLang="en-US" sz="1800">
                <a:latin typeface="Arial" panose="020B0604020202020204" pitchFamily="34" charset="0"/>
              </a:rPr>
              <a:t>711: Conquer of Spain and Portugal.  Tariq Bin Ziyad</a:t>
            </a:r>
          </a:p>
          <a:p>
            <a:pPr>
              <a:spcBef>
                <a:spcPct val="30000"/>
              </a:spcBef>
              <a:buFontTx/>
              <a:buChar char="•"/>
            </a:pPr>
            <a:r>
              <a:rPr lang="en-US" altLang="en-US" sz="1800">
                <a:latin typeface="Arial" panose="020B0604020202020204" pitchFamily="34" charset="0"/>
              </a:rPr>
              <a:t>Expansion into W. Europe blocked in France by Charles Martial, 732</a:t>
            </a:r>
          </a:p>
          <a:p>
            <a:pPr>
              <a:spcBef>
                <a:spcPct val="30000"/>
              </a:spcBef>
              <a:buFontTx/>
              <a:buChar char="•"/>
            </a:pPr>
            <a:r>
              <a:rPr lang="en-US" altLang="en-US" sz="1800">
                <a:latin typeface="Arial" panose="020B0604020202020204" pitchFamily="34" charset="0"/>
              </a:rPr>
              <a:t>Power Struggle continues, but the Caliphs brutally liquidate all rivals</a:t>
            </a:r>
          </a:p>
          <a:p>
            <a:pPr lvl="1">
              <a:spcBef>
                <a:spcPct val="30000"/>
              </a:spcBef>
              <a:buFont typeface="Wingdings" panose="05000000000000000000" pitchFamily="2" charset="2"/>
              <a:buChar char="Ø"/>
            </a:pPr>
            <a:r>
              <a:rPr lang="en-US" altLang="en-US" sz="1800">
                <a:latin typeface="Arial" panose="020B0604020202020204" pitchFamily="34" charset="0"/>
              </a:rPr>
              <a:t>Karbalaa in S. Iraq (10 Nov, 680) and the emerge of the Shiha</a:t>
            </a:r>
          </a:p>
          <a:p>
            <a:pPr>
              <a:spcBef>
                <a:spcPct val="30000"/>
              </a:spcBef>
              <a:buFontTx/>
              <a:buChar char="•"/>
            </a:pPr>
            <a:r>
              <a:rPr lang="en-US" altLang="en-US" sz="1800">
                <a:latin typeface="Arial" panose="020B0604020202020204" pitchFamily="34" charset="0"/>
              </a:rPr>
              <a:t>Addelmalek builds Al-Aqsa Mosque and the Dome of the Rock in Jerusalem (691)</a:t>
            </a:r>
          </a:p>
          <a:p>
            <a:pPr>
              <a:spcBef>
                <a:spcPct val="30000"/>
              </a:spcBef>
              <a:buFontTx/>
              <a:buChar char="•"/>
            </a:pPr>
            <a:r>
              <a:rPr lang="en-US" altLang="en-US" sz="1800">
                <a:latin typeface="Arial" panose="020B0604020202020204" pitchFamily="34" charset="0"/>
              </a:rPr>
              <a:t>Massive translation of Greek and Indian writings </a:t>
            </a:r>
          </a:p>
          <a:p>
            <a:pPr>
              <a:spcBef>
                <a:spcPct val="30000"/>
              </a:spcBef>
              <a:buFontTx/>
              <a:buChar char="•"/>
            </a:pPr>
            <a:r>
              <a:rPr lang="en-US" altLang="en-US" sz="1800">
                <a:latin typeface="Arial" panose="020B0604020202020204" pitchFamily="34" charset="0"/>
              </a:rPr>
              <a:t>Arabization of the empire</a:t>
            </a:r>
          </a:p>
          <a:p>
            <a:pPr>
              <a:spcBef>
                <a:spcPct val="30000"/>
              </a:spcBef>
              <a:buFontTx/>
              <a:buChar char="•"/>
            </a:pPr>
            <a:r>
              <a:rPr lang="en-US" altLang="en-US" sz="1800">
                <a:latin typeface="Arial" panose="020B0604020202020204" pitchFamily="34" charset="0"/>
              </a:rPr>
              <a:t>Bloom of architecture, arts, agriculture, and science</a:t>
            </a:r>
          </a:p>
          <a:p>
            <a:endParaRPr lang="en-US" altLang="en-US" sz="1800">
              <a:latin typeface="Arial" panose="020B0604020202020204" pitchFamily="34" charset="0"/>
            </a:endParaRPr>
          </a:p>
        </p:txBody>
      </p:sp>
      <p:sp>
        <p:nvSpPr>
          <p:cNvPr id="24580" name="Line 4">
            <a:extLst>
              <a:ext uri="{FF2B5EF4-FFF2-40B4-BE49-F238E27FC236}">
                <a16:creationId xmlns:a16="http://schemas.microsoft.com/office/drawing/2014/main" id="{B9FEFD66-F122-3369-98AE-8A97BAF0BB06}"/>
              </a:ext>
            </a:extLst>
          </p:cNvPr>
          <p:cNvSpPr>
            <a:spLocks noChangeShapeType="1"/>
          </p:cNvSpPr>
          <p:nvPr/>
        </p:nvSpPr>
        <p:spPr bwMode="auto">
          <a:xfrm>
            <a:off x="457200" y="838200"/>
            <a:ext cx="8153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58E1AE4F-6EAA-9707-F557-ACBE63FC7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42354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a:extLst>
              <a:ext uri="{FF2B5EF4-FFF2-40B4-BE49-F238E27FC236}">
                <a16:creationId xmlns:a16="http://schemas.microsoft.com/office/drawing/2014/main" id="{E9632333-9B19-5AB3-4FF9-2C739C1A7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
            <a:ext cx="41846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Line 4">
            <a:extLst>
              <a:ext uri="{FF2B5EF4-FFF2-40B4-BE49-F238E27FC236}">
                <a16:creationId xmlns:a16="http://schemas.microsoft.com/office/drawing/2014/main" id="{E8665B02-A578-6023-65DF-B9217D21AA90}"/>
              </a:ext>
            </a:extLst>
          </p:cNvPr>
          <p:cNvSpPr>
            <a:spLocks noChangeShapeType="1"/>
          </p:cNvSpPr>
          <p:nvPr/>
        </p:nvSpPr>
        <p:spPr bwMode="auto">
          <a:xfrm flipH="1">
            <a:off x="1676400" y="2209800"/>
            <a:ext cx="457200" cy="7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29" name="Line 5">
            <a:extLst>
              <a:ext uri="{FF2B5EF4-FFF2-40B4-BE49-F238E27FC236}">
                <a16:creationId xmlns:a16="http://schemas.microsoft.com/office/drawing/2014/main" id="{74EAABFB-4995-0CF3-3B24-B0509B92A84F}"/>
              </a:ext>
            </a:extLst>
          </p:cNvPr>
          <p:cNvSpPr>
            <a:spLocks noChangeShapeType="1"/>
          </p:cNvSpPr>
          <p:nvPr/>
        </p:nvSpPr>
        <p:spPr bwMode="auto">
          <a:xfrm flipH="1">
            <a:off x="1371600" y="2286000"/>
            <a:ext cx="304800" cy="990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0" name="Line 6">
            <a:extLst>
              <a:ext uri="{FF2B5EF4-FFF2-40B4-BE49-F238E27FC236}">
                <a16:creationId xmlns:a16="http://schemas.microsoft.com/office/drawing/2014/main" id="{71D0EF21-2477-8034-DC9E-9F077AE81C37}"/>
              </a:ext>
            </a:extLst>
          </p:cNvPr>
          <p:cNvSpPr>
            <a:spLocks noChangeShapeType="1"/>
          </p:cNvSpPr>
          <p:nvPr/>
        </p:nvSpPr>
        <p:spPr bwMode="auto">
          <a:xfrm>
            <a:off x="1371600" y="3276600"/>
            <a:ext cx="190500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1" name="Line 7">
            <a:extLst>
              <a:ext uri="{FF2B5EF4-FFF2-40B4-BE49-F238E27FC236}">
                <a16:creationId xmlns:a16="http://schemas.microsoft.com/office/drawing/2014/main" id="{3FB8E65B-2783-230B-E888-F63D7149A6EC}"/>
              </a:ext>
            </a:extLst>
          </p:cNvPr>
          <p:cNvSpPr>
            <a:spLocks noChangeShapeType="1"/>
          </p:cNvSpPr>
          <p:nvPr/>
        </p:nvSpPr>
        <p:spPr bwMode="auto">
          <a:xfrm flipV="1">
            <a:off x="4495800" y="3733800"/>
            <a:ext cx="2209800" cy="762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2" name="Line 8">
            <a:extLst>
              <a:ext uri="{FF2B5EF4-FFF2-40B4-BE49-F238E27FC236}">
                <a16:creationId xmlns:a16="http://schemas.microsoft.com/office/drawing/2014/main" id="{95D1F756-A495-1FC5-7C6B-4BF56A094ECD}"/>
              </a:ext>
            </a:extLst>
          </p:cNvPr>
          <p:cNvSpPr>
            <a:spLocks noChangeShapeType="1"/>
          </p:cNvSpPr>
          <p:nvPr/>
        </p:nvSpPr>
        <p:spPr bwMode="auto">
          <a:xfrm flipH="1" flipV="1">
            <a:off x="5181600" y="1981200"/>
            <a:ext cx="1524000" cy="1752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3" name="Line 9">
            <a:extLst>
              <a:ext uri="{FF2B5EF4-FFF2-40B4-BE49-F238E27FC236}">
                <a16:creationId xmlns:a16="http://schemas.microsoft.com/office/drawing/2014/main" id="{85669592-AE6C-2724-A96E-AD7FB68BEE4C}"/>
              </a:ext>
            </a:extLst>
          </p:cNvPr>
          <p:cNvSpPr>
            <a:spLocks noChangeShapeType="1"/>
          </p:cNvSpPr>
          <p:nvPr/>
        </p:nvSpPr>
        <p:spPr bwMode="auto">
          <a:xfrm flipH="1">
            <a:off x="3581400" y="1981200"/>
            <a:ext cx="1676400" cy="609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4" name="Line 10">
            <a:extLst>
              <a:ext uri="{FF2B5EF4-FFF2-40B4-BE49-F238E27FC236}">
                <a16:creationId xmlns:a16="http://schemas.microsoft.com/office/drawing/2014/main" id="{AED2DF1A-DF6D-D78A-6BAA-326FC6C7C9EA}"/>
              </a:ext>
            </a:extLst>
          </p:cNvPr>
          <p:cNvSpPr>
            <a:spLocks noChangeShapeType="1"/>
          </p:cNvSpPr>
          <p:nvPr/>
        </p:nvSpPr>
        <p:spPr bwMode="auto">
          <a:xfrm flipH="1">
            <a:off x="2819400" y="2590800"/>
            <a:ext cx="7620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5" name="Line 11">
            <a:extLst>
              <a:ext uri="{FF2B5EF4-FFF2-40B4-BE49-F238E27FC236}">
                <a16:creationId xmlns:a16="http://schemas.microsoft.com/office/drawing/2014/main" id="{F270212A-78D1-8A88-2D00-8D6B4A72245B}"/>
              </a:ext>
            </a:extLst>
          </p:cNvPr>
          <p:cNvSpPr>
            <a:spLocks noChangeShapeType="1"/>
          </p:cNvSpPr>
          <p:nvPr/>
        </p:nvSpPr>
        <p:spPr bwMode="auto">
          <a:xfrm flipH="1" flipV="1">
            <a:off x="2133600" y="2209800"/>
            <a:ext cx="685800" cy="533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6" name="Line 12">
            <a:extLst>
              <a:ext uri="{FF2B5EF4-FFF2-40B4-BE49-F238E27FC236}">
                <a16:creationId xmlns:a16="http://schemas.microsoft.com/office/drawing/2014/main" id="{46ECE2A6-EFCE-DE81-CC36-ACD53A22175E}"/>
              </a:ext>
            </a:extLst>
          </p:cNvPr>
          <p:cNvSpPr>
            <a:spLocks noChangeShapeType="1"/>
          </p:cNvSpPr>
          <p:nvPr/>
        </p:nvSpPr>
        <p:spPr bwMode="auto">
          <a:xfrm>
            <a:off x="2133600" y="2209800"/>
            <a:ext cx="68580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7" name="Line 13">
            <a:extLst>
              <a:ext uri="{FF2B5EF4-FFF2-40B4-BE49-F238E27FC236}">
                <a16:creationId xmlns:a16="http://schemas.microsoft.com/office/drawing/2014/main" id="{455FC8B5-2BEF-702C-BE6A-6F9B2B8F588C}"/>
              </a:ext>
            </a:extLst>
          </p:cNvPr>
          <p:cNvSpPr>
            <a:spLocks noChangeShapeType="1"/>
          </p:cNvSpPr>
          <p:nvPr/>
        </p:nvSpPr>
        <p:spPr bwMode="auto">
          <a:xfrm>
            <a:off x="3276600" y="3810000"/>
            <a:ext cx="1295400" cy="685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8" name="Text Box 14">
            <a:extLst>
              <a:ext uri="{FF2B5EF4-FFF2-40B4-BE49-F238E27FC236}">
                <a16:creationId xmlns:a16="http://schemas.microsoft.com/office/drawing/2014/main" id="{0352BA5A-8E16-77E8-38AB-341E726EFBA5}"/>
              </a:ext>
            </a:extLst>
          </p:cNvPr>
          <p:cNvSpPr txBox="1">
            <a:spLocks noChangeArrowheads="1"/>
          </p:cNvSpPr>
          <p:nvPr/>
        </p:nvSpPr>
        <p:spPr bwMode="auto">
          <a:xfrm>
            <a:off x="609600" y="609600"/>
            <a:ext cx="3751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732, 100 Yrs after Mohammed</a:t>
            </a:r>
            <a:endParaRPr lang="en-US" altLang="en-US"/>
          </a:p>
        </p:txBody>
      </p:sp>
      <p:sp>
        <p:nvSpPr>
          <p:cNvPr id="26639" name="Rectangle 15">
            <a:extLst>
              <a:ext uri="{FF2B5EF4-FFF2-40B4-BE49-F238E27FC236}">
                <a16:creationId xmlns:a16="http://schemas.microsoft.com/office/drawing/2014/main" id="{77AC7B1C-31E4-6A17-BA2B-F36B1BA234FA}"/>
              </a:ext>
            </a:extLst>
          </p:cNvPr>
          <p:cNvSpPr>
            <a:spLocks noChangeArrowheads="1"/>
          </p:cNvSpPr>
          <p:nvPr/>
        </p:nvSpPr>
        <p:spPr bwMode="auto">
          <a:xfrm>
            <a:off x="304800" y="685800"/>
            <a:ext cx="304800" cy="228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758F57EA-4390-2D7F-E4AF-BCCB2A347672}"/>
              </a:ext>
            </a:extLst>
          </p:cNvPr>
          <p:cNvSpPr txBox="1">
            <a:spLocks noChangeArrowheads="1"/>
          </p:cNvSpPr>
          <p:nvPr/>
        </p:nvSpPr>
        <p:spPr bwMode="auto">
          <a:xfrm>
            <a:off x="2057400" y="838200"/>
            <a:ext cx="501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Abbassides Dynasty, 750-1258</a:t>
            </a:r>
          </a:p>
        </p:txBody>
      </p:sp>
      <p:sp>
        <p:nvSpPr>
          <p:cNvPr id="28675" name="Text Box 3">
            <a:extLst>
              <a:ext uri="{FF2B5EF4-FFF2-40B4-BE49-F238E27FC236}">
                <a16:creationId xmlns:a16="http://schemas.microsoft.com/office/drawing/2014/main" id="{6565A48B-6AC4-5530-7AA8-10BA85E3B448}"/>
              </a:ext>
            </a:extLst>
          </p:cNvPr>
          <p:cNvSpPr txBox="1">
            <a:spLocks noChangeArrowheads="1"/>
          </p:cNvSpPr>
          <p:nvPr/>
        </p:nvSpPr>
        <p:spPr bwMode="auto">
          <a:xfrm>
            <a:off x="593725" y="1789113"/>
            <a:ext cx="808355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803275" indent="-346075">
              <a:defRPr sz="2400">
                <a:solidFill>
                  <a:schemeClr val="tx1"/>
                </a:solidFill>
                <a:latin typeface="Times New Roman" panose="02020603050405020304" pitchFamily="18" charset="0"/>
              </a:defRPr>
            </a:lvl2pPr>
            <a:lvl3pPr marL="97155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buFontTx/>
              <a:buChar char="•"/>
            </a:pPr>
            <a:r>
              <a:rPr lang="en-US" altLang="en-US" sz="1800">
                <a:latin typeface="Arial" panose="020B0604020202020204" pitchFamily="34" charset="0"/>
              </a:rPr>
              <a:t>The center of the Empire moves to Iraq and Iran</a:t>
            </a:r>
          </a:p>
          <a:p>
            <a:pPr>
              <a:spcBef>
                <a:spcPct val="30000"/>
              </a:spcBef>
              <a:buFontTx/>
              <a:buChar char="•"/>
            </a:pPr>
            <a:r>
              <a:rPr lang="en-US" altLang="en-US" sz="1800">
                <a:latin typeface="Arial" panose="020B0604020202020204" pitchFamily="34" charset="0"/>
              </a:rPr>
              <a:t>Baghdad, built 762 AD by Almansur (2nd Caliph).  </a:t>
            </a:r>
          </a:p>
          <a:p>
            <a:pPr>
              <a:spcBef>
                <a:spcPct val="30000"/>
              </a:spcBef>
              <a:buFontTx/>
              <a:buChar char="•"/>
            </a:pPr>
            <a:r>
              <a:rPr lang="en-US" altLang="en-US" sz="1800">
                <a:latin typeface="Arial" panose="020B0604020202020204" pitchFamily="34" charset="0"/>
              </a:rPr>
              <a:t>With over 2 M, Baghdad becomes the glamorous center of the world </a:t>
            </a:r>
          </a:p>
          <a:p>
            <a:pPr lvl="1">
              <a:spcBef>
                <a:spcPct val="30000"/>
              </a:spcBef>
              <a:buFont typeface="Wingdings" panose="05000000000000000000" pitchFamily="2" charset="2"/>
              <a:buChar char="Ø"/>
            </a:pPr>
            <a:r>
              <a:rPr lang="en-US" altLang="en-US" sz="1800">
                <a:latin typeface="Arial" panose="020B0604020202020204" pitchFamily="34" charset="0"/>
              </a:rPr>
              <a:t>Science, art, architecture, learning, and wealth  </a:t>
            </a:r>
          </a:p>
          <a:p>
            <a:pPr lvl="1">
              <a:spcBef>
                <a:spcPct val="30000"/>
              </a:spcBef>
              <a:buFont typeface="Wingdings" panose="05000000000000000000" pitchFamily="2" charset="2"/>
              <a:buChar char="Ø"/>
            </a:pPr>
            <a:r>
              <a:rPr lang="en-US" altLang="en-US" sz="1800">
                <a:latin typeface="Arial" panose="020B0604020202020204" pitchFamily="34" charset="0"/>
              </a:rPr>
              <a:t>Lighted streets, public baths, public libraries and hospitals everywhere</a:t>
            </a:r>
          </a:p>
          <a:p>
            <a:pPr>
              <a:spcBef>
                <a:spcPct val="30000"/>
              </a:spcBef>
              <a:buFontTx/>
              <a:buChar char="•"/>
            </a:pPr>
            <a:r>
              <a:rPr lang="en-US" altLang="en-US" sz="1800">
                <a:latin typeface="Arial" panose="020B0604020202020204" pitchFamily="34" charset="0"/>
              </a:rPr>
              <a:t>Other dynasties in Egypt, Spain, and parts of the Levant.   </a:t>
            </a:r>
          </a:p>
          <a:p>
            <a:pPr>
              <a:spcBef>
                <a:spcPct val="20000"/>
              </a:spcBef>
              <a:buFontTx/>
              <a:buChar char="•"/>
            </a:pPr>
            <a:r>
              <a:rPr lang="en-US" altLang="en-US" sz="1800">
                <a:latin typeface="Arial" panose="020B0604020202020204" pitchFamily="34" charset="0"/>
              </a:rPr>
              <a:t>A 2nd Ummayah dynasty in Spain, 9th century</a:t>
            </a:r>
          </a:p>
          <a:p>
            <a:pPr lvl="1">
              <a:buFont typeface="Wingdings" panose="05000000000000000000" pitchFamily="2" charset="2"/>
              <a:buChar char="Ø"/>
            </a:pPr>
            <a:r>
              <a:rPr lang="en-US" altLang="en-US" sz="1800">
                <a:latin typeface="Arial" panose="020B0604020202020204" pitchFamily="34" charset="0"/>
              </a:rPr>
              <a:t>Qurtoba (Cordova) competes with Baghdad</a:t>
            </a:r>
          </a:p>
          <a:p>
            <a:pPr>
              <a:lnSpc>
                <a:spcPct val="130000"/>
              </a:lnSpc>
              <a:buFontTx/>
              <a:buChar char="•"/>
            </a:pPr>
            <a:r>
              <a:rPr lang="en-US" altLang="en-US" sz="1800">
                <a:latin typeface="Arial" panose="020B0604020202020204" pitchFamily="34" charset="0"/>
              </a:rPr>
              <a:t>Cairo, built 968 AD</a:t>
            </a:r>
            <a:endParaRPr lang="en-US" altLang="en-US" sz="1600">
              <a:latin typeface="Arial" panose="020B0604020202020204" pitchFamily="34" charset="0"/>
            </a:endParaRPr>
          </a:p>
          <a:p>
            <a:endParaRPr lang="en-US" altLang="en-US" sz="1600">
              <a:latin typeface="Arial" panose="020B0604020202020204" pitchFamily="34" charset="0"/>
            </a:endParaRPr>
          </a:p>
        </p:txBody>
      </p:sp>
      <p:sp>
        <p:nvSpPr>
          <p:cNvPr id="28676" name="Line 4">
            <a:extLst>
              <a:ext uri="{FF2B5EF4-FFF2-40B4-BE49-F238E27FC236}">
                <a16:creationId xmlns:a16="http://schemas.microsoft.com/office/drawing/2014/main" id="{8C7D7ABF-92FA-CFB5-5564-B6C8CA99FD4B}"/>
              </a:ext>
            </a:extLst>
          </p:cNvPr>
          <p:cNvSpPr>
            <a:spLocks noChangeShapeType="1"/>
          </p:cNvSpPr>
          <p:nvPr/>
        </p:nvSpPr>
        <p:spPr bwMode="auto">
          <a:xfrm>
            <a:off x="914400" y="1524000"/>
            <a:ext cx="7391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0844CF5-C52F-95D3-8E72-8C97B3F8D618}"/>
              </a:ext>
            </a:extLst>
          </p:cNvPr>
          <p:cNvSpPr>
            <a:spLocks noChangeArrowheads="1"/>
          </p:cNvSpPr>
          <p:nvPr/>
        </p:nvSpPr>
        <p:spPr bwMode="auto">
          <a:xfrm>
            <a:off x="762000" y="1981200"/>
            <a:ext cx="7543800" cy="2133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a:solidFill>
                  <a:srgbClr val="FF0000"/>
                </a:solidFill>
              </a:rPr>
              <a:t>Islam as Monotheistic Religion</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a:extLst>
              <a:ext uri="{FF2B5EF4-FFF2-40B4-BE49-F238E27FC236}">
                <a16:creationId xmlns:a16="http://schemas.microsoft.com/office/drawing/2014/main" id="{9E0F8C6B-7DB9-3B4E-FA19-4A4B7889739A}"/>
              </a:ext>
            </a:extLst>
          </p:cNvPr>
          <p:cNvSpPr txBox="1">
            <a:spLocks noChangeArrowheads="1"/>
          </p:cNvSpPr>
          <p:nvPr/>
        </p:nvSpPr>
        <p:spPr bwMode="auto">
          <a:xfrm>
            <a:off x="822325" y="1563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6868" name="Text Box 4">
            <a:extLst>
              <a:ext uri="{FF2B5EF4-FFF2-40B4-BE49-F238E27FC236}">
                <a16:creationId xmlns:a16="http://schemas.microsoft.com/office/drawing/2014/main" id="{91294082-CE87-54C3-8476-C0A87952754D}"/>
              </a:ext>
            </a:extLst>
          </p:cNvPr>
          <p:cNvSpPr txBox="1">
            <a:spLocks noChangeArrowheads="1"/>
          </p:cNvSpPr>
          <p:nvPr/>
        </p:nvSpPr>
        <p:spPr bwMode="auto">
          <a:xfrm>
            <a:off x="152400" y="533400"/>
            <a:ext cx="8763000"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1038" indent="-3381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0000"/>
              </a:lnSpc>
              <a:spcBef>
                <a:spcPct val="30000"/>
              </a:spcBef>
            </a:pPr>
            <a:r>
              <a:rPr lang="en-US" altLang="en-US" b="1">
                <a:latin typeface="Arial" panose="020B0604020202020204" pitchFamily="34" charset="0"/>
              </a:rPr>
              <a:t>Islam:</a:t>
            </a:r>
            <a:r>
              <a:rPr lang="en-US" altLang="en-US" sz="1800">
                <a:latin typeface="Arial" panose="020B0604020202020204" pitchFamily="34" charset="0"/>
              </a:rPr>
              <a:t> </a:t>
            </a:r>
          </a:p>
          <a:p>
            <a:pPr>
              <a:buFontTx/>
              <a:buChar char="•"/>
            </a:pPr>
            <a:r>
              <a:rPr lang="en-US" altLang="en-US" sz="1800">
                <a:solidFill>
                  <a:srgbClr val="000000"/>
                </a:solidFill>
                <a:latin typeface="Arial" panose="020B0604020202020204" pitchFamily="34" charset="0"/>
              </a:rPr>
              <a:t>”Surrender”,  related to ‘salaam’, or peace. </a:t>
            </a:r>
          </a:p>
          <a:p>
            <a:pPr>
              <a:lnSpc>
                <a:spcPct val="120000"/>
              </a:lnSpc>
              <a:buFontTx/>
              <a:buChar char="•"/>
            </a:pPr>
            <a:r>
              <a:rPr lang="en-US" altLang="en-US" sz="1800">
                <a:solidFill>
                  <a:srgbClr val="000000"/>
                </a:solidFill>
                <a:latin typeface="Arial" panose="020B0604020202020204" pitchFamily="34" charset="0"/>
              </a:rPr>
              <a:t>Abraham, father of all prophets, is the first Muslim </a:t>
            </a:r>
            <a:r>
              <a:rPr lang="en-US" altLang="en-US" sz="1600">
                <a:solidFill>
                  <a:srgbClr val="000000"/>
                </a:solidFill>
                <a:latin typeface="System"/>
              </a:rPr>
              <a:t> </a:t>
            </a:r>
          </a:p>
          <a:p>
            <a:pPr>
              <a:lnSpc>
                <a:spcPct val="120000"/>
              </a:lnSpc>
              <a:buFontTx/>
              <a:buChar char="•"/>
            </a:pPr>
            <a:r>
              <a:rPr lang="en-US" altLang="en-US" sz="1800">
                <a:latin typeface="Arial" panose="020B0604020202020204" pitchFamily="34" charset="0"/>
              </a:rPr>
              <a:t>Islam is also a code for social conduct </a:t>
            </a:r>
          </a:p>
          <a:p>
            <a:pPr>
              <a:lnSpc>
                <a:spcPct val="120000"/>
              </a:lnSpc>
              <a:buFontTx/>
              <a:buChar char="•"/>
            </a:pPr>
            <a:r>
              <a:rPr lang="en-US" altLang="en-US" sz="1800">
                <a:latin typeface="Arial" panose="020B0604020202020204" pitchFamily="34" charset="0"/>
              </a:rPr>
              <a:t>Quran plus the </a:t>
            </a:r>
            <a:r>
              <a:rPr lang="en-US" altLang="en-US" sz="1800">
                <a:solidFill>
                  <a:srgbClr val="000000"/>
                </a:solidFill>
                <a:latin typeface="Arial" panose="020B0604020202020204" pitchFamily="34" charset="0"/>
              </a:rPr>
              <a:t>authentic statements of Muhammad </a:t>
            </a:r>
            <a:r>
              <a:rPr lang="en-US" altLang="en-US" sz="1800">
                <a:latin typeface="Arial" panose="020B0604020202020204" pitchFamily="34" charset="0"/>
              </a:rPr>
              <a:t>(Hadith) =  Shareeha (constitution), as Interpreted by Islamic scholars</a:t>
            </a:r>
          </a:p>
          <a:p>
            <a:pPr>
              <a:spcBef>
                <a:spcPct val="20000"/>
              </a:spcBef>
              <a:buFontTx/>
              <a:buChar char="•"/>
            </a:pPr>
            <a:r>
              <a:rPr lang="en-US" altLang="en-US" sz="1800">
                <a:latin typeface="Arial" panose="020B0604020202020204" pitchFamily="34" charset="0"/>
              </a:rPr>
              <a:t>Muhammad is the last prophet (33: 40). </a:t>
            </a:r>
          </a:p>
          <a:p>
            <a:pPr>
              <a:spcBef>
                <a:spcPct val="20000"/>
              </a:spcBef>
              <a:buFontTx/>
              <a:buChar char="•"/>
            </a:pPr>
            <a:r>
              <a:rPr lang="en-US" altLang="en-US" sz="1800">
                <a:latin typeface="Arial" panose="020B0604020202020204" pitchFamily="34" charset="0"/>
              </a:rPr>
              <a:t>Gabriel highest ranking angel</a:t>
            </a:r>
            <a:endParaRPr lang="en-US" altLang="en-US" sz="1600">
              <a:solidFill>
                <a:srgbClr val="000000"/>
              </a:solidFill>
              <a:latin typeface="System"/>
            </a:endParaRPr>
          </a:p>
          <a:p>
            <a:pPr>
              <a:spcBef>
                <a:spcPct val="50000"/>
              </a:spcBef>
            </a:pPr>
            <a:r>
              <a:rPr lang="en-US" altLang="en-US" b="1">
                <a:latin typeface="Arial" panose="020B0604020202020204" pitchFamily="34" charset="0"/>
              </a:rPr>
              <a:t>The Quran:</a:t>
            </a:r>
            <a:r>
              <a:rPr lang="en-US" altLang="en-US">
                <a:latin typeface="Arial" panose="020B0604020202020204" pitchFamily="34" charset="0"/>
              </a:rPr>
              <a:t> </a:t>
            </a:r>
          </a:p>
          <a:p>
            <a:pPr>
              <a:buFontTx/>
              <a:buChar char="•"/>
            </a:pPr>
            <a:r>
              <a:rPr lang="en-US" altLang="en-US" sz="1800">
                <a:latin typeface="Arial" panose="020B0604020202020204" pitchFamily="34" charset="0"/>
              </a:rPr>
              <a:t>Islam’s holy book, an </a:t>
            </a:r>
            <a:r>
              <a:rPr lang="en-US" altLang="en-US" sz="1800">
                <a:solidFill>
                  <a:srgbClr val="000000"/>
                </a:solidFill>
                <a:latin typeface="Arial" panose="020B0604020202020204" pitchFamily="34" charset="0"/>
              </a:rPr>
              <a:t>inspired scripture. </a:t>
            </a:r>
            <a:r>
              <a:rPr lang="en-US" altLang="en-US" sz="1800">
                <a:latin typeface="Arial" panose="020B0604020202020204" pitchFamily="34" charset="0"/>
              </a:rPr>
              <a:t>God’s word </a:t>
            </a:r>
            <a:r>
              <a:rPr lang="en-US" altLang="en-US" sz="1800">
                <a:solidFill>
                  <a:srgbClr val="000000"/>
                </a:solidFill>
                <a:latin typeface="Arial" panose="020B0604020202020204" pitchFamily="34" charset="0"/>
              </a:rPr>
              <a:t>inspired</a:t>
            </a:r>
            <a:r>
              <a:rPr lang="en-US" altLang="en-US" sz="1800">
                <a:latin typeface="Arial" panose="020B0604020202020204" pitchFamily="34" charset="0"/>
              </a:rPr>
              <a:t> to his messenger, </a:t>
            </a:r>
          </a:p>
          <a:p>
            <a:pPr>
              <a:lnSpc>
                <a:spcPct val="110000"/>
              </a:lnSpc>
              <a:spcBef>
                <a:spcPct val="15000"/>
              </a:spcBef>
              <a:buFontTx/>
              <a:buChar char="•"/>
            </a:pPr>
            <a:r>
              <a:rPr lang="en-US" altLang="en-US" sz="1800">
                <a:latin typeface="Arial" panose="020B0604020202020204" pitchFamily="34" charset="0"/>
              </a:rPr>
              <a:t>114 Chapters (chapter = Surah), 4 to &gt;200 verses/chapter (verse = Aiyah) </a:t>
            </a:r>
          </a:p>
          <a:p>
            <a:pPr>
              <a:lnSpc>
                <a:spcPct val="110000"/>
              </a:lnSpc>
              <a:spcBef>
                <a:spcPct val="15000"/>
              </a:spcBef>
              <a:buFontTx/>
              <a:buChar char="•"/>
            </a:pPr>
            <a:r>
              <a:rPr lang="en-US" altLang="en-US" sz="1800">
                <a:latin typeface="Arial" panose="020B0604020202020204" pitchFamily="34" charset="0"/>
              </a:rPr>
              <a:t>Confirms most narratives and prophets of the Jewish and Christian faiths</a:t>
            </a:r>
          </a:p>
          <a:p>
            <a:pPr lvl="1">
              <a:spcBef>
                <a:spcPct val="15000"/>
              </a:spcBef>
              <a:buFont typeface="Wingdings" panose="05000000000000000000" pitchFamily="2" charset="2"/>
              <a:buChar char="Ø"/>
            </a:pPr>
            <a:r>
              <a:rPr lang="en-US" altLang="en-US" sz="1800">
                <a:latin typeface="Arial" panose="020B0604020202020204" pitchFamily="34" charset="0"/>
              </a:rPr>
              <a:t>Special place for Virgin Mary, the only female (the Chapter of Mary)</a:t>
            </a:r>
          </a:p>
          <a:p>
            <a:pPr>
              <a:lnSpc>
                <a:spcPct val="80000"/>
              </a:lnSpc>
              <a:spcBef>
                <a:spcPct val="50000"/>
              </a:spcBef>
              <a:buFontTx/>
              <a:buChar char="•"/>
            </a:pPr>
            <a:r>
              <a:rPr lang="en-US" altLang="en-US" sz="1800">
                <a:latin typeface="Arial" panose="020B0604020202020204" pitchFamily="34" charset="0"/>
              </a:rPr>
              <a:t>Allah is the word for God used by Christian and Muslim Arabs</a:t>
            </a:r>
          </a:p>
          <a:p>
            <a:pPr lvl="1">
              <a:spcBef>
                <a:spcPct val="20000"/>
              </a:spcBef>
              <a:buFont typeface="Wingdings" panose="05000000000000000000" pitchFamily="2" charset="2"/>
              <a:buChar char="Ø"/>
            </a:pPr>
            <a:r>
              <a:rPr lang="en-US" altLang="en-US" sz="1800">
                <a:latin typeface="Arial" panose="020B0604020202020204" pitchFamily="34" charset="0"/>
              </a:rPr>
              <a:t>God = Allah (Arabic) = Eluhim (Hebrew) = El (Aramaic)</a:t>
            </a:r>
          </a:p>
          <a:p>
            <a:pPr>
              <a:spcBef>
                <a:spcPct val="20000"/>
              </a:spcBef>
              <a:buFontTx/>
              <a:buChar char="•"/>
            </a:pPr>
            <a:r>
              <a:rPr lang="en-US" altLang="en-US" sz="1800">
                <a:latin typeface="Arial" panose="020B0604020202020204" pitchFamily="34" charset="0"/>
              </a:rPr>
              <a:t>One and only one God, no trinity</a:t>
            </a:r>
          </a:p>
          <a:p>
            <a:pPr>
              <a:spcBef>
                <a:spcPct val="20000"/>
              </a:spcBef>
              <a:buFontTx/>
              <a:buChar char="•"/>
            </a:pPr>
            <a:r>
              <a:rPr lang="en-US" altLang="en-US" sz="1800">
                <a:latin typeface="Arial" panose="020B0604020202020204" pitchFamily="34" charset="0"/>
              </a:rPr>
              <a:t>Arabic as the language of the Quran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8CBFEA0-4D7E-F6EA-C830-509C482989EA}"/>
              </a:ext>
            </a:extLst>
          </p:cNvPr>
          <p:cNvSpPr>
            <a:spLocks noChangeArrowheads="1"/>
          </p:cNvSpPr>
          <p:nvPr/>
        </p:nvSpPr>
        <p:spPr bwMode="auto">
          <a:xfrm>
            <a:off x="228600" y="1066800"/>
            <a:ext cx="81534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461963" indent="-347663">
              <a:defRPr sz="2400">
                <a:solidFill>
                  <a:schemeClr val="tx1"/>
                </a:solidFill>
                <a:latin typeface="Times New Roman" panose="02020603050405020304" pitchFamily="18" charset="0"/>
              </a:defRPr>
            </a:lvl2pPr>
            <a:lvl3pPr marL="911225" indent="-230188">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The framework for Muslim life. Essential practices </a:t>
            </a:r>
          </a:p>
          <a:p>
            <a:pPr lvl="1">
              <a:spcBef>
                <a:spcPct val="50000"/>
              </a:spcBef>
            </a:pPr>
            <a:r>
              <a:rPr lang="en-US" altLang="en-US" sz="1800" b="1">
                <a:latin typeface="Arial" panose="020B0604020202020204" pitchFamily="34" charset="0"/>
              </a:rPr>
              <a:t>1.	The declaration of faith: </a:t>
            </a:r>
          </a:p>
          <a:p>
            <a:pPr lvl="2">
              <a:lnSpc>
                <a:spcPct val="110000"/>
              </a:lnSpc>
              <a:buFontTx/>
              <a:buChar char="•"/>
            </a:pPr>
            <a:r>
              <a:rPr lang="en-US" altLang="en-US" sz="1800">
                <a:latin typeface="Arial" panose="020B0604020202020204" pitchFamily="34" charset="0"/>
              </a:rPr>
              <a:t>"There is no deity but God, and Muhammad is the messenger of God"</a:t>
            </a:r>
          </a:p>
          <a:p>
            <a:pPr lvl="1">
              <a:spcBef>
                <a:spcPct val="40000"/>
              </a:spcBef>
            </a:pPr>
            <a:r>
              <a:rPr lang="en-US" altLang="en-US" sz="1800" b="1">
                <a:latin typeface="Arial" panose="020B0604020202020204" pitchFamily="34" charset="0"/>
              </a:rPr>
              <a:t>2.	Prayer: </a:t>
            </a:r>
          </a:p>
          <a:p>
            <a:pPr lvl="2">
              <a:lnSpc>
                <a:spcPct val="110000"/>
              </a:lnSpc>
              <a:buFontTx/>
              <a:buChar char="•"/>
            </a:pPr>
            <a:r>
              <a:rPr lang="en-US" altLang="en-US" sz="1800">
                <a:latin typeface="Arial" panose="020B0604020202020204" pitchFamily="34" charset="0"/>
              </a:rPr>
              <a:t>Five obligatory prayers each day. </a:t>
            </a:r>
          </a:p>
          <a:p>
            <a:pPr lvl="2">
              <a:lnSpc>
                <a:spcPct val="110000"/>
              </a:lnSpc>
              <a:buFontTx/>
              <a:buChar char="•"/>
            </a:pPr>
            <a:r>
              <a:rPr lang="en-US" altLang="en-US" sz="1800">
                <a:latin typeface="Arial" panose="020B0604020202020204" pitchFamily="34" charset="0"/>
              </a:rPr>
              <a:t>A direct link between the worshiper and God.  </a:t>
            </a:r>
          </a:p>
          <a:p>
            <a:pPr lvl="2">
              <a:lnSpc>
                <a:spcPct val="110000"/>
              </a:lnSpc>
              <a:buFontTx/>
              <a:buChar char="•"/>
            </a:pPr>
            <a:r>
              <a:rPr lang="en-US" altLang="en-US" sz="1800">
                <a:latin typeface="Arial" panose="020B0604020202020204" pitchFamily="34" charset="0"/>
              </a:rPr>
              <a:t>No hierarchical authority or priesthood</a:t>
            </a:r>
          </a:p>
          <a:p>
            <a:pPr lvl="1">
              <a:spcBef>
                <a:spcPct val="40000"/>
              </a:spcBef>
            </a:pPr>
            <a:r>
              <a:rPr lang="en-US" altLang="en-US" sz="1800">
                <a:latin typeface="Arial" panose="020B0604020202020204" pitchFamily="34" charset="0"/>
              </a:rPr>
              <a:t> </a:t>
            </a:r>
            <a:r>
              <a:rPr lang="en-US" altLang="en-US" sz="1800">
                <a:solidFill>
                  <a:srgbClr val="FF0000"/>
                </a:solidFill>
                <a:latin typeface="Arial" panose="020B0604020202020204" pitchFamily="34" charset="0"/>
              </a:rPr>
              <a:t>3</a:t>
            </a:r>
            <a:r>
              <a:rPr lang="en-US" altLang="en-US" sz="1800">
                <a:solidFill>
                  <a:schemeClr val="accent2"/>
                </a:solidFill>
                <a:latin typeface="Arial" panose="020B0604020202020204" pitchFamily="34" charset="0"/>
              </a:rPr>
              <a:t>.	</a:t>
            </a:r>
            <a:r>
              <a:rPr lang="en-US" altLang="en-US" sz="1800" b="1">
                <a:solidFill>
                  <a:srgbClr val="FF0000"/>
                </a:solidFill>
                <a:latin typeface="Arial" panose="020B0604020202020204" pitchFamily="34" charset="0"/>
              </a:rPr>
              <a:t>Zakat:</a:t>
            </a:r>
            <a:r>
              <a:rPr lang="en-US" altLang="en-US" sz="1800">
                <a:solidFill>
                  <a:srgbClr val="FF0000"/>
                </a:solidFill>
                <a:latin typeface="Arial" panose="020B0604020202020204" pitchFamily="34" charset="0"/>
              </a:rPr>
              <a:t> </a:t>
            </a:r>
          </a:p>
          <a:p>
            <a:pPr lvl="2">
              <a:lnSpc>
                <a:spcPct val="110000"/>
              </a:lnSpc>
              <a:buFontTx/>
              <a:buChar char="•"/>
            </a:pPr>
            <a:r>
              <a:rPr lang="en-US" altLang="en-US" sz="1800">
                <a:solidFill>
                  <a:srgbClr val="FF0000"/>
                </a:solidFill>
                <a:latin typeface="Arial" panose="020B0604020202020204" pitchFamily="34" charset="0"/>
              </a:rPr>
              <a:t>Obligatory charitable giving. </a:t>
            </a:r>
          </a:p>
          <a:p>
            <a:pPr lvl="2">
              <a:lnSpc>
                <a:spcPct val="110000"/>
              </a:lnSpc>
              <a:buFontTx/>
              <a:buChar char="•"/>
            </a:pPr>
            <a:r>
              <a:rPr lang="en-US" altLang="en-US" sz="1800">
                <a:solidFill>
                  <a:srgbClr val="FF0000"/>
                </a:solidFill>
                <a:latin typeface="Arial" panose="020B0604020202020204" pitchFamily="34" charset="0"/>
              </a:rPr>
              <a:t>Wealth belong to God and it is held in trust by humans.</a:t>
            </a:r>
          </a:p>
          <a:p>
            <a:pPr lvl="2">
              <a:buFontTx/>
              <a:buChar char="•"/>
            </a:pPr>
            <a:r>
              <a:rPr lang="en-US" altLang="en-US" sz="1800" i="1">
                <a:solidFill>
                  <a:srgbClr val="FF0000"/>
                </a:solidFill>
                <a:latin typeface="Arial" panose="020B0604020202020204" pitchFamily="34" charset="0"/>
              </a:rPr>
              <a:t>Zakat</a:t>
            </a:r>
            <a:r>
              <a:rPr lang="en-US" altLang="en-US" sz="1800">
                <a:solidFill>
                  <a:srgbClr val="FF0000"/>
                </a:solidFill>
                <a:latin typeface="Arial" panose="020B0604020202020204" pitchFamily="34" charset="0"/>
              </a:rPr>
              <a:t>, or, "purification" by setting aside a portion (2.5%) for the needy</a:t>
            </a:r>
            <a:endParaRPr lang="en-US" altLang="en-US" sz="1800">
              <a:latin typeface="Arial" panose="020B0604020202020204" pitchFamily="34" charset="0"/>
            </a:endParaRPr>
          </a:p>
          <a:p>
            <a:pPr lvl="1">
              <a:spcBef>
                <a:spcPct val="40000"/>
              </a:spcBef>
            </a:pPr>
            <a:r>
              <a:rPr lang="en-US" altLang="en-US" sz="1800" b="1">
                <a:latin typeface="Arial" panose="020B0604020202020204" pitchFamily="34" charset="0"/>
              </a:rPr>
              <a:t>4.	Fasting:</a:t>
            </a:r>
            <a:r>
              <a:rPr lang="en-US" altLang="en-US" sz="1800">
                <a:latin typeface="Arial" panose="020B0604020202020204" pitchFamily="34" charset="0"/>
              </a:rPr>
              <a:t> </a:t>
            </a:r>
          </a:p>
          <a:p>
            <a:pPr lvl="2">
              <a:lnSpc>
                <a:spcPct val="110000"/>
              </a:lnSpc>
              <a:buFontTx/>
              <a:buChar char="•"/>
            </a:pPr>
            <a:r>
              <a:rPr lang="en-US" altLang="en-US" sz="1800">
                <a:latin typeface="Arial" panose="020B0604020202020204" pitchFamily="34" charset="0"/>
              </a:rPr>
              <a:t>From sunrise to sunset during the holy month of Ramadan </a:t>
            </a:r>
          </a:p>
          <a:p>
            <a:pPr lvl="1">
              <a:spcBef>
                <a:spcPct val="40000"/>
              </a:spcBef>
            </a:pPr>
            <a:r>
              <a:rPr lang="en-US" altLang="en-US" sz="1800" b="1">
                <a:latin typeface="Arial" panose="020B0604020202020204" pitchFamily="34" charset="0"/>
              </a:rPr>
              <a:t>5.	Pilgrimage:</a:t>
            </a:r>
            <a:r>
              <a:rPr lang="en-US" altLang="en-US" sz="1800">
                <a:latin typeface="Arial" panose="020B0604020202020204" pitchFamily="34" charset="0"/>
              </a:rPr>
              <a:t> </a:t>
            </a:r>
          </a:p>
          <a:p>
            <a:pPr lvl="2">
              <a:lnSpc>
                <a:spcPct val="110000"/>
              </a:lnSpc>
              <a:buFontTx/>
              <a:buChar char="•"/>
            </a:pPr>
            <a:r>
              <a:rPr lang="en-US" altLang="en-US" sz="1800">
                <a:latin typeface="Arial" panose="020B0604020202020204" pitchFamily="34" charset="0"/>
              </a:rPr>
              <a:t>A pilgrimage (Hajj) to Mecca, Arabia. Only those who can</a:t>
            </a:r>
            <a:endParaRPr lang="en-US" altLang="en-US">
              <a:latin typeface="Arial" panose="020B0604020202020204" pitchFamily="34" charset="0"/>
            </a:endParaRPr>
          </a:p>
        </p:txBody>
      </p:sp>
      <p:sp>
        <p:nvSpPr>
          <p:cNvPr id="38915" name="Text Box 3">
            <a:extLst>
              <a:ext uri="{FF2B5EF4-FFF2-40B4-BE49-F238E27FC236}">
                <a16:creationId xmlns:a16="http://schemas.microsoft.com/office/drawing/2014/main" id="{30FFCE86-2F1E-D1F7-2610-6ADB9BFEB04C}"/>
              </a:ext>
            </a:extLst>
          </p:cNvPr>
          <p:cNvSpPr txBox="1">
            <a:spLocks noChangeArrowheads="1"/>
          </p:cNvSpPr>
          <p:nvPr/>
        </p:nvSpPr>
        <p:spPr bwMode="auto">
          <a:xfrm>
            <a:off x="2514600" y="228600"/>
            <a:ext cx="379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The 'Five Pillars' of Islam</a:t>
            </a:r>
            <a:endParaRPr lang="en-US" altLang="en-US" sz="1800" b="1"/>
          </a:p>
        </p:txBody>
      </p:sp>
      <p:sp>
        <p:nvSpPr>
          <p:cNvPr id="38916" name="Line 4">
            <a:extLst>
              <a:ext uri="{FF2B5EF4-FFF2-40B4-BE49-F238E27FC236}">
                <a16:creationId xmlns:a16="http://schemas.microsoft.com/office/drawing/2014/main" id="{84C8C750-AEE9-6BE8-85EB-DAE06AACEC73}"/>
              </a:ext>
            </a:extLst>
          </p:cNvPr>
          <p:cNvSpPr>
            <a:spLocks noChangeShapeType="1"/>
          </p:cNvSpPr>
          <p:nvPr/>
        </p:nvSpPr>
        <p:spPr bwMode="auto">
          <a:xfrm>
            <a:off x="457200" y="838200"/>
            <a:ext cx="79248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97D4FD69-4B04-1DEB-D3E0-9D516A4C353E}"/>
              </a:ext>
            </a:extLst>
          </p:cNvPr>
          <p:cNvSpPr txBox="1">
            <a:spLocks noChangeArrowheads="1"/>
          </p:cNvSpPr>
          <p:nvPr/>
        </p:nvSpPr>
        <p:spPr bwMode="auto">
          <a:xfrm>
            <a:off x="2438400" y="228600"/>
            <a:ext cx="421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Jihad and the Conduct of War</a:t>
            </a:r>
          </a:p>
        </p:txBody>
      </p:sp>
      <p:sp>
        <p:nvSpPr>
          <p:cNvPr id="40963" name="Text Box 3">
            <a:extLst>
              <a:ext uri="{FF2B5EF4-FFF2-40B4-BE49-F238E27FC236}">
                <a16:creationId xmlns:a16="http://schemas.microsoft.com/office/drawing/2014/main" id="{8FA1A5AB-2622-6D05-7CB8-9E9D31D49E80}"/>
              </a:ext>
            </a:extLst>
          </p:cNvPr>
          <p:cNvSpPr txBox="1">
            <a:spLocks noChangeArrowheads="1"/>
          </p:cNvSpPr>
          <p:nvPr/>
        </p:nvSpPr>
        <p:spPr bwMode="auto">
          <a:xfrm>
            <a:off x="152400" y="773113"/>
            <a:ext cx="87630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1038" indent="-338138">
              <a:defRPr sz="2400">
                <a:solidFill>
                  <a:schemeClr val="tx1"/>
                </a:solidFill>
                <a:latin typeface="Times New Roman" panose="02020603050405020304" pitchFamily="18" charset="0"/>
              </a:defRPr>
            </a:lvl2pPr>
            <a:lvl3pPr marL="1020763" indent="-225425">
              <a:defRPr sz="2400">
                <a:solidFill>
                  <a:schemeClr val="tx1"/>
                </a:solidFill>
                <a:latin typeface="Times New Roman" panose="02020603050405020304" pitchFamily="18" charset="0"/>
              </a:defRPr>
            </a:lvl3pPr>
            <a:lvl4pPr marL="1382713" indent="-23495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40000"/>
              </a:lnSpc>
              <a:buFontTx/>
              <a:buChar char="•"/>
            </a:pPr>
            <a:r>
              <a:rPr lang="en-US" altLang="en-US" sz="1800">
                <a:solidFill>
                  <a:srgbClr val="000000"/>
                </a:solidFill>
                <a:latin typeface="Arial" panose="020B0604020202020204" pitchFamily="34" charset="0"/>
              </a:rPr>
              <a:t>Islam is not addicted to war, and jihad is not one of its "pillars”</a:t>
            </a:r>
          </a:p>
          <a:p>
            <a:pPr>
              <a:spcBef>
                <a:spcPct val="30000"/>
              </a:spcBef>
              <a:buFontTx/>
              <a:buChar char="•"/>
            </a:pPr>
            <a:r>
              <a:rPr lang="en-US" altLang="en-US" sz="1800">
                <a:solidFill>
                  <a:srgbClr val="000000"/>
                </a:solidFill>
                <a:latin typeface="Arial" panose="020B0604020202020204" pitchFamily="34" charset="0"/>
              </a:rPr>
              <a:t>Jihad in Arabic does not mean "holy war”. It means "struggle” or “strive”.  </a:t>
            </a:r>
          </a:p>
          <a:p>
            <a:pPr>
              <a:spcBef>
                <a:spcPct val="30000"/>
              </a:spcBef>
              <a:buFontTx/>
              <a:buChar char="•"/>
            </a:pPr>
            <a:r>
              <a:rPr lang="en-US" altLang="en-US" sz="1800">
                <a:solidFill>
                  <a:srgbClr val="000000"/>
                </a:solidFill>
                <a:latin typeface="Arial" panose="020B0604020202020204" pitchFamily="34" charset="0"/>
              </a:rPr>
              <a:t>It is the difficult effort needed to put God's will into practice at every level</a:t>
            </a:r>
          </a:p>
          <a:p>
            <a:pPr>
              <a:spcBef>
                <a:spcPct val="30000"/>
              </a:spcBef>
              <a:buFontTx/>
              <a:buChar char="•"/>
            </a:pPr>
            <a:r>
              <a:rPr lang="en-US" altLang="en-US" sz="1800">
                <a:solidFill>
                  <a:srgbClr val="000000"/>
                </a:solidFill>
                <a:latin typeface="Arial" panose="020B0604020202020204" pitchFamily="34" charset="0"/>
              </a:rPr>
              <a:t>The "greater jihad” in the Quran is that of the soul, of the tongue, of the pen, of faith, of morality, etc.  The "smaller jihad" is that of arms.</a:t>
            </a:r>
          </a:p>
          <a:p>
            <a:pPr>
              <a:spcBef>
                <a:spcPct val="30000"/>
              </a:spcBef>
              <a:buFontTx/>
              <a:buChar char="•"/>
            </a:pPr>
            <a:r>
              <a:rPr lang="en-US" altLang="en-US" sz="1800">
                <a:solidFill>
                  <a:srgbClr val="000000"/>
                </a:solidFill>
                <a:latin typeface="Arial" panose="020B0604020202020204" pitchFamily="34" charset="0"/>
              </a:rPr>
              <a:t>Many directives in the authentic statements of Muhammad (Hadiths):</a:t>
            </a:r>
          </a:p>
          <a:p>
            <a:pPr lvl="1">
              <a:spcBef>
                <a:spcPct val="20000"/>
              </a:spcBef>
              <a:buFont typeface="Wingdings" panose="05000000000000000000" pitchFamily="2" charset="2"/>
              <a:buChar char="Ø"/>
            </a:pPr>
            <a:r>
              <a:rPr lang="en-US" altLang="en-US" sz="1800">
                <a:solidFill>
                  <a:srgbClr val="000000"/>
                </a:solidFill>
                <a:latin typeface="Arial" panose="020B0604020202020204" pitchFamily="34" charset="0"/>
              </a:rPr>
              <a:t>He told his companions as they go home after a battle </a:t>
            </a:r>
            <a:r>
              <a:rPr lang="en-US" altLang="en-US" sz="1800" i="1">
                <a:solidFill>
                  <a:srgbClr val="000000"/>
                </a:solidFill>
                <a:latin typeface="Arial" panose="020B0604020202020204" pitchFamily="34" charset="0"/>
              </a:rPr>
              <a:t>"We are returning from the lesser jihad </a:t>
            </a:r>
            <a:r>
              <a:rPr lang="en-US" altLang="en-US" sz="1800">
                <a:solidFill>
                  <a:srgbClr val="000000"/>
                </a:solidFill>
                <a:latin typeface="Arial" panose="020B0604020202020204" pitchFamily="34" charset="0"/>
              </a:rPr>
              <a:t>[the battle]</a:t>
            </a:r>
            <a:r>
              <a:rPr lang="en-US" altLang="en-US" sz="1800" i="1">
                <a:solidFill>
                  <a:srgbClr val="000000"/>
                </a:solidFill>
                <a:latin typeface="Arial" panose="020B0604020202020204" pitchFamily="34" charset="0"/>
              </a:rPr>
              <a:t> to the greater jihad, at home"</a:t>
            </a:r>
            <a:r>
              <a:rPr lang="en-US" altLang="en-US" sz="1400" i="1">
                <a:solidFill>
                  <a:srgbClr val="000000"/>
                </a:solidFill>
                <a:latin typeface="System"/>
              </a:rPr>
              <a:t> </a:t>
            </a:r>
            <a:endParaRPr lang="en-US" altLang="en-US" sz="1800" i="1">
              <a:solidFill>
                <a:srgbClr val="000000"/>
              </a:solidFill>
              <a:latin typeface="Arial" panose="020B0604020202020204" pitchFamily="34" charset="0"/>
            </a:endParaRPr>
          </a:p>
          <a:p>
            <a:pPr lvl="1">
              <a:lnSpc>
                <a:spcPct val="90000"/>
              </a:lnSpc>
              <a:spcBef>
                <a:spcPct val="20000"/>
              </a:spcBef>
              <a:buFont typeface="Wingdings" panose="05000000000000000000" pitchFamily="2" charset="2"/>
              <a:buChar char="Ø"/>
            </a:pPr>
            <a:r>
              <a:rPr lang="en-US" altLang="en-US" sz="1800">
                <a:latin typeface="Arial" panose="020B0604020202020204" pitchFamily="34" charset="0"/>
              </a:rPr>
              <a:t>Three levels: </a:t>
            </a:r>
          </a:p>
          <a:p>
            <a:pPr lvl="2">
              <a:lnSpc>
                <a:spcPct val="90000"/>
              </a:lnSpc>
              <a:spcBef>
                <a:spcPct val="20000"/>
              </a:spcBef>
              <a:buFontTx/>
              <a:buChar char="–"/>
            </a:pPr>
            <a:r>
              <a:rPr lang="en-US" altLang="en-US" sz="1800">
                <a:latin typeface="Arial" panose="020B0604020202020204" pitchFamily="34" charset="0"/>
              </a:rPr>
              <a:t>Personal: That of the soul</a:t>
            </a:r>
          </a:p>
          <a:p>
            <a:pPr lvl="2">
              <a:lnSpc>
                <a:spcPct val="90000"/>
              </a:lnSpc>
              <a:spcBef>
                <a:spcPct val="20000"/>
              </a:spcBef>
              <a:buFontTx/>
              <a:buChar char="–"/>
            </a:pPr>
            <a:r>
              <a:rPr lang="en-US" altLang="en-US" sz="1800">
                <a:latin typeface="Arial" panose="020B0604020202020204" pitchFamily="34" charset="0"/>
              </a:rPr>
              <a:t>Verbal: Raising one's voice in the name of Allah on behalf of justice. </a:t>
            </a:r>
          </a:p>
          <a:p>
            <a:pPr lvl="3">
              <a:lnSpc>
                <a:spcPct val="90000"/>
              </a:lnSpc>
              <a:spcBef>
                <a:spcPct val="20000"/>
              </a:spcBef>
            </a:pPr>
            <a:r>
              <a:rPr lang="en-US" altLang="en-US" sz="1800">
                <a:latin typeface="Arial" panose="020B0604020202020204" pitchFamily="34" charset="0"/>
              </a:rPr>
              <a:t>"</a:t>
            </a:r>
            <a:r>
              <a:rPr lang="en-US" altLang="en-US" sz="1800" i="1">
                <a:latin typeface="Arial" panose="020B0604020202020204" pitchFamily="34" charset="0"/>
              </a:rPr>
              <a:t>The most excellent jihad is the speaking of truth in the face of a tyrant</a:t>
            </a:r>
            <a:r>
              <a:rPr lang="en-US" altLang="en-US" sz="1800">
                <a:latin typeface="Arial" panose="020B0604020202020204" pitchFamily="34" charset="0"/>
              </a:rPr>
              <a:t>"  (Hadith)</a:t>
            </a:r>
          </a:p>
          <a:p>
            <a:pPr lvl="2">
              <a:lnSpc>
                <a:spcPct val="90000"/>
              </a:lnSpc>
              <a:spcBef>
                <a:spcPct val="20000"/>
              </a:spcBef>
              <a:buFontTx/>
              <a:buChar char="–"/>
            </a:pPr>
            <a:r>
              <a:rPr lang="en-US" altLang="en-US" sz="1800">
                <a:latin typeface="Arial" panose="020B0604020202020204" pitchFamily="34" charset="0"/>
              </a:rPr>
              <a:t>Physical: Combat waged in defense against oppression and transgression.  </a:t>
            </a:r>
          </a:p>
          <a:p>
            <a:pPr lvl="3">
              <a:lnSpc>
                <a:spcPct val="90000"/>
              </a:lnSpc>
              <a:spcBef>
                <a:spcPct val="20000"/>
              </a:spcBef>
              <a:buFontTx/>
              <a:buChar char="»"/>
            </a:pPr>
            <a:r>
              <a:rPr lang="en-US" altLang="en-US" sz="1800">
                <a:latin typeface="Arial" panose="020B0604020202020204" pitchFamily="34" charset="0"/>
              </a:rPr>
              <a:t>Profoundly misunderstood in today's world</a:t>
            </a:r>
            <a:r>
              <a:rPr lang="en-US" altLang="en-US" sz="1400"/>
              <a:t>.</a:t>
            </a:r>
          </a:p>
        </p:txBody>
      </p:sp>
      <p:sp>
        <p:nvSpPr>
          <p:cNvPr id="40964" name="Line 4">
            <a:extLst>
              <a:ext uri="{FF2B5EF4-FFF2-40B4-BE49-F238E27FC236}">
                <a16:creationId xmlns:a16="http://schemas.microsoft.com/office/drawing/2014/main" id="{E3149CF5-FD45-3B55-3D72-CE4D561D2E1F}"/>
              </a:ext>
            </a:extLst>
          </p:cNvPr>
          <p:cNvSpPr>
            <a:spLocks noChangeShapeType="1"/>
          </p:cNvSpPr>
          <p:nvPr/>
        </p:nvSpPr>
        <p:spPr bwMode="auto">
          <a:xfrm>
            <a:off x="457200" y="762000"/>
            <a:ext cx="8153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F7ECC59-04C6-7061-BDCE-6577587086BE}"/>
              </a:ext>
            </a:extLst>
          </p:cNvPr>
          <p:cNvSpPr txBox="1">
            <a:spLocks noChangeArrowheads="1"/>
          </p:cNvSpPr>
          <p:nvPr/>
        </p:nvSpPr>
        <p:spPr bwMode="auto">
          <a:xfrm>
            <a:off x="914400" y="203200"/>
            <a:ext cx="71707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a:t>PRESENTATION OUTLINE</a:t>
            </a:r>
            <a:endParaRPr lang="en-US" altLang="en-US"/>
          </a:p>
        </p:txBody>
      </p:sp>
      <p:sp>
        <p:nvSpPr>
          <p:cNvPr id="3075" name="Text Box 3">
            <a:extLst>
              <a:ext uri="{FF2B5EF4-FFF2-40B4-BE49-F238E27FC236}">
                <a16:creationId xmlns:a16="http://schemas.microsoft.com/office/drawing/2014/main" id="{BBCB2AF9-A2BA-E4B5-9273-C9AAD36CAFB5}"/>
              </a:ext>
            </a:extLst>
          </p:cNvPr>
          <p:cNvSpPr txBox="1">
            <a:spLocks noChangeArrowheads="1"/>
          </p:cNvSpPr>
          <p:nvPr/>
        </p:nvSpPr>
        <p:spPr bwMode="auto">
          <a:xfrm>
            <a:off x="990600" y="1114425"/>
            <a:ext cx="567055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0188" indent="-230188">
              <a:defRPr sz="2400">
                <a:solidFill>
                  <a:schemeClr val="tx1"/>
                </a:solidFill>
                <a:latin typeface="Times New Roman" panose="02020603050405020304" pitchFamily="18" charset="0"/>
              </a:defRPr>
            </a:lvl1pPr>
            <a:lvl2pPr marL="793750" indent="-3365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SzPct val="130000"/>
              <a:buFontTx/>
              <a:buChar char="•"/>
            </a:pPr>
            <a:r>
              <a:rPr lang="en-US" altLang="en-US" sz="2000">
                <a:latin typeface="Arial" panose="020B0604020202020204" pitchFamily="34" charset="0"/>
              </a:rPr>
              <a:t>Introductory Remarks</a:t>
            </a:r>
          </a:p>
          <a:p>
            <a:pPr>
              <a:spcBef>
                <a:spcPct val="30000"/>
              </a:spcBef>
              <a:buSzPct val="130000"/>
              <a:buFontTx/>
              <a:buChar char="•"/>
            </a:pPr>
            <a:r>
              <a:rPr lang="en-US" altLang="en-US" sz="2000">
                <a:latin typeface="Arial" panose="020B0604020202020204" pitchFamily="34" charset="0"/>
              </a:rPr>
              <a:t>Historical overview	    			</a:t>
            </a:r>
          </a:p>
          <a:p>
            <a:pPr>
              <a:spcBef>
                <a:spcPct val="30000"/>
              </a:spcBef>
              <a:buSzPct val="130000"/>
              <a:buFontTx/>
              <a:buChar char="•"/>
            </a:pPr>
            <a:r>
              <a:rPr lang="en-US" altLang="en-US" sz="2000">
                <a:latin typeface="Arial" panose="020B0604020202020204" pitchFamily="34" charset="0"/>
              </a:rPr>
              <a:t>Islam as a monotheistic religion		</a:t>
            </a:r>
          </a:p>
          <a:p>
            <a:pPr lvl="1">
              <a:spcBef>
                <a:spcPct val="15000"/>
              </a:spcBef>
              <a:buFont typeface="Symbol" panose="05050102010706020507" pitchFamily="18" charset="2"/>
              <a:buChar char="Þ"/>
            </a:pPr>
            <a:r>
              <a:rPr lang="en-US" altLang="en-US" sz="1800">
                <a:latin typeface="Arial" panose="020B0604020202020204" pitchFamily="34" charset="0"/>
              </a:rPr>
              <a:t>the Quran</a:t>
            </a:r>
          </a:p>
          <a:p>
            <a:pPr lvl="1">
              <a:spcBef>
                <a:spcPct val="15000"/>
              </a:spcBef>
              <a:buFont typeface="Symbol" panose="05050102010706020507" pitchFamily="18" charset="2"/>
              <a:buChar char="Þ"/>
            </a:pPr>
            <a:r>
              <a:rPr lang="en-US" altLang="en-US" sz="1800">
                <a:latin typeface="Arial" panose="020B0604020202020204" pitchFamily="34" charset="0"/>
              </a:rPr>
              <a:t>God or Allah</a:t>
            </a:r>
          </a:p>
          <a:p>
            <a:pPr lvl="1">
              <a:spcBef>
                <a:spcPct val="15000"/>
              </a:spcBef>
              <a:buFont typeface="Symbol" panose="05050102010706020507" pitchFamily="18" charset="2"/>
              <a:buChar char="Þ"/>
            </a:pPr>
            <a:r>
              <a:rPr lang="en-US" altLang="en-US" sz="1800">
                <a:latin typeface="Arial" panose="020B0604020202020204" pitchFamily="34" charset="0"/>
              </a:rPr>
              <a:t>pillars and values</a:t>
            </a:r>
          </a:p>
          <a:p>
            <a:pPr lvl="1">
              <a:spcBef>
                <a:spcPct val="15000"/>
              </a:spcBef>
              <a:buFont typeface="Symbol" panose="05050102010706020507" pitchFamily="18" charset="2"/>
              <a:buChar char="Þ"/>
            </a:pPr>
            <a:r>
              <a:rPr lang="en-US" altLang="en-US" sz="1800">
                <a:latin typeface="Arial" panose="020B0604020202020204" pitchFamily="34" charset="0"/>
              </a:rPr>
              <a:t>social code and reforms</a:t>
            </a:r>
          </a:p>
          <a:p>
            <a:pPr lvl="1">
              <a:spcBef>
                <a:spcPct val="15000"/>
              </a:spcBef>
              <a:buFont typeface="Symbol" panose="05050102010706020507" pitchFamily="18" charset="2"/>
              <a:buChar char="Þ"/>
            </a:pPr>
            <a:r>
              <a:rPr lang="en-US" altLang="en-US" sz="1800">
                <a:latin typeface="Arial" panose="020B0604020202020204" pitchFamily="34" charset="0"/>
              </a:rPr>
              <a:t>relation with other faiths</a:t>
            </a:r>
          </a:p>
          <a:p>
            <a:pPr lvl="1">
              <a:spcBef>
                <a:spcPct val="15000"/>
              </a:spcBef>
              <a:buFont typeface="Symbol" panose="05050102010706020507" pitchFamily="18" charset="2"/>
              <a:buChar char="Þ"/>
            </a:pPr>
            <a:r>
              <a:rPr lang="en-US" altLang="en-US" sz="1800">
                <a:latin typeface="Arial" panose="020B0604020202020204" pitchFamily="34" charset="0"/>
              </a:rPr>
              <a:t>the Sunni and Shiha sects</a:t>
            </a:r>
            <a:endParaRPr lang="en-US" altLang="en-US" sz="2000">
              <a:latin typeface="Arial" panose="020B0604020202020204" pitchFamily="34" charset="0"/>
            </a:endParaRPr>
          </a:p>
          <a:p>
            <a:pPr>
              <a:spcBef>
                <a:spcPct val="30000"/>
              </a:spcBef>
              <a:buSzPct val="130000"/>
              <a:buFontTx/>
              <a:buChar char="•"/>
            </a:pPr>
            <a:r>
              <a:rPr lang="en-US" altLang="en-US" sz="2000">
                <a:latin typeface="Arial" panose="020B0604020202020204" pitchFamily="34" charset="0"/>
              </a:rPr>
              <a:t>Science and civilization 			</a:t>
            </a:r>
          </a:p>
          <a:p>
            <a:pPr>
              <a:spcBef>
                <a:spcPct val="30000"/>
              </a:spcBef>
              <a:buSzPct val="130000"/>
              <a:buFontTx/>
              <a:buChar char="•"/>
            </a:pPr>
            <a:r>
              <a:rPr lang="en-US" altLang="en-US" sz="2000">
                <a:latin typeface="Arial" panose="020B0604020202020204" pitchFamily="34" charset="0"/>
              </a:rPr>
              <a:t>Islam today, and Arab Americans		</a:t>
            </a:r>
          </a:p>
          <a:p>
            <a:pPr>
              <a:spcBef>
                <a:spcPct val="30000"/>
              </a:spcBef>
              <a:buSzPct val="130000"/>
              <a:buFontTx/>
              <a:buChar char="•"/>
            </a:pPr>
            <a:r>
              <a:rPr lang="en-US" altLang="en-US" sz="2000">
                <a:latin typeface="Arial" panose="020B0604020202020204" pitchFamily="34" charset="0"/>
              </a:rPr>
              <a:t>Suggested reading, distribution of </a:t>
            </a:r>
          </a:p>
          <a:p>
            <a:pPr>
              <a:buSzPct val="130000"/>
            </a:pPr>
            <a:r>
              <a:rPr lang="en-US" altLang="en-US" sz="2000">
                <a:latin typeface="Arial" panose="020B0604020202020204" pitchFamily="34" charset="0"/>
              </a:rPr>
              <a:t>	educational material	  			</a:t>
            </a:r>
          </a:p>
          <a:p>
            <a:pPr>
              <a:spcBef>
                <a:spcPct val="30000"/>
              </a:spcBef>
              <a:buSzPct val="130000"/>
              <a:buFontTx/>
              <a:buChar char="•"/>
            </a:pPr>
            <a:r>
              <a:rPr lang="en-US" altLang="en-US" sz="2000">
                <a:latin typeface="Arial" panose="020B0604020202020204" pitchFamily="34" charset="0"/>
              </a:rPr>
              <a:t>Qs &amp; As					</a:t>
            </a:r>
          </a:p>
        </p:txBody>
      </p:sp>
      <p:sp>
        <p:nvSpPr>
          <p:cNvPr id="3076" name="Line 4">
            <a:extLst>
              <a:ext uri="{FF2B5EF4-FFF2-40B4-BE49-F238E27FC236}">
                <a16:creationId xmlns:a16="http://schemas.microsoft.com/office/drawing/2014/main" id="{E758C366-7616-28EB-C331-B779D8A6077F}"/>
              </a:ext>
            </a:extLst>
          </p:cNvPr>
          <p:cNvSpPr>
            <a:spLocks noChangeShapeType="1"/>
          </p:cNvSpPr>
          <p:nvPr/>
        </p:nvSpPr>
        <p:spPr bwMode="auto">
          <a:xfrm>
            <a:off x="1066800" y="990600"/>
            <a:ext cx="69342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193646A-B248-8761-D5B1-982966CAD950}"/>
              </a:ext>
            </a:extLst>
          </p:cNvPr>
          <p:cNvSpPr>
            <a:spLocks noChangeArrowheads="1"/>
          </p:cNvSpPr>
          <p:nvPr/>
        </p:nvSpPr>
        <p:spPr bwMode="auto">
          <a:xfrm>
            <a:off x="152400" y="838200"/>
            <a:ext cx="874395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40000"/>
              </a:lnSpc>
              <a:buFontTx/>
              <a:buChar char="•"/>
            </a:pPr>
            <a:r>
              <a:rPr lang="en-US" altLang="en-US" sz="1800">
                <a:solidFill>
                  <a:srgbClr val="000000"/>
                </a:solidFill>
                <a:latin typeface="Arial" panose="020B0604020202020204" pitchFamily="34" charset="0"/>
              </a:rPr>
              <a:t>Much of the Koran revealed in the context of an all-out war imposed on early </a:t>
            </a:r>
          </a:p>
          <a:p>
            <a:r>
              <a:rPr lang="en-US" altLang="en-US" sz="1800">
                <a:solidFill>
                  <a:srgbClr val="000000"/>
                </a:solidFill>
                <a:latin typeface="Arial" panose="020B0604020202020204" pitchFamily="34" charset="0"/>
              </a:rPr>
              <a:t>	Muslims by the powerful city of Mecca, and many passages deal with the conduct </a:t>
            </a:r>
          </a:p>
          <a:p>
            <a:r>
              <a:rPr lang="en-US" altLang="en-US" sz="1800">
                <a:solidFill>
                  <a:srgbClr val="000000"/>
                </a:solidFill>
                <a:latin typeface="Arial" panose="020B0604020202020204" pitchFamily="34" charset="0"/>
              </a:rPr>
              <a:t>	of armed struggle. </a:t>
            </a:r>
          </a:p>
          <a:p>
            <a:pPr lvl="1">
              <a:lnSpc>
                <a:spcPct val="140000"/>
              </a:lnSpc>
              <a:buFont typeface="Wingdings" panose="05000000000000000000" pitchFamily="2" charset="2"/>
              <a:buChar char="Ø"/>
            </a:pPr>
            <a:r>
              <a:rPr lang="en-US" altLang="en-US" sz="1800">
                <a:solidFill>
                  <a:srgbClr val="000000"/>
                </a:solidFill>
                <a:latin typeface="Arial" panose="020B0604020202020204" pitchFamily="34" charset="0"/>
              </a:rPr>
              <a:t>While one finds "</a:t>
            </a:r>
            <a:r>
              <a:rPr lang="en-US" altLang="en-US" sz="1800" i="1">
                <a:solidFill>
                  <a:srgbClr val="000000"/>
                </a:solidFill>
                <a:latin typeface="Arial" panose="020B0604020202020204" pitchFamily="34" charset="0"/>
              </a:rPr>
              <a:t>slay</a:t>
            </a:r>
            <a:r>
              <a:rPr lang="en-US" altLang="en-US" sz="1800">
                <a:solidFill>
                  <a:srgbClr val="000000"/>
                </a:solidFill>
                <a:latin typeface="Arial" panose="020B0604020202020204" pitchFamily="34" charset="0"/>
              </a:rPr>
              <a:t> [enemies] </a:t>
            </a:r>
            <a:r>
              <a:rPr lang="en-US" altLang="en-US" sz="1800" i="1">
                <a:solidFill>
                  <a:srgbClr val="000000"/>
                </a:solidFill>
                <a:latin typeface="Arial" panose="020B0604020202020204" pitchFamily="34" charset="0"/>
              </a:rPr>
              <a:t>wherever you find them!"</a:t>
            </a:r>
            <a:r>
              <a:rPr lang="en-US" altLang="en-US" sz="1800">
                <a:solidFill>
                  <a:srgbClr val="000000"/>
                </a:solidFill>
                <a:latin typeface="Arial" panose="020B0604020202020204" pitchFamily="34" charset="0"/>
              </a:rPr>
              <a:t> (e.g., 4: 89), </a:t>
            </a:r>
          </a:p>
          <a:p>
            <a:pPr lvl="1"/>
            <a:r>
              <a:rPr lang="en-US" altLang="en-US" sz="1800">
                <a:solidFill>
                  <a:srgbClr val="000000"/>
                </a:solidFill>
                <a:latin typeface="Arial" panose="020B0604020202020204" pitchFamily="34" charset="0"/>
              </a:rPr>
              <a:t>	in almost every case it is followed by something like </a:t>
            </a:r>
            <a:r>
              <a:rPr lang="en-US" altLang="en-US" sz="1800" i="1">
                <a:solidFill>
                  <a:srgbClr val="000000"/>
                </a:solidFill>
                <a:latin typeface="Arial" panose="020B0604020202020204" pitchFamily="34" charset="0"/>
              </a:rPr>
              <a:t>"if they let you be, </a:t>
            </a:r>
          </a:p>
          <a:p>
            <a:pPr lvl="1"/>
            <a:r>
              <a:rPr lang="en-US" altLang="en-US" sz="1800" i="1">
                <a:solidFill>
                  <a:srgbClr val="000000"/>
                </a:solidFill>
                <a:latin typeface="Arial" panose="020B0604020202020204" pitchFamily="34" charset="0"/>
              </a:rPr>
              <a:t>	and do not make war on you, and offer you peace, God does not allow you </a:t>
            </a:r>
          </a:p>
          <a:p>
            <a:pPr lvl="1"/>
            <a:r>
              <a:rPr lang="en-US" altLang="en-US" sz="1800" i="1">
                <a:solidFill>
                  <a:srgbClr val="000000"/>
                </a:solidFill>
                <a:latin typeface="Arial" panose="020B0604020202020204" pitchFamily="34" charset="0"/>
              </a:rPr>
              <a:t>	to harm them"</a:t>
            </a:r>
            <a:r>
              <a:rPr lang="en-US" altLang="en-US" sz="1800">
                <a:solidFill>
                  <a:srgbClr val="000000"/>
                </a:solidFill>
                <a:latin typeface="Arial" panose="020B0604020202020204" pitchFamily="34" charset="0"/>
              </a:rPr>
              <a:t> (2:90; 4: 90; 5: 2; 8: 61; 22: 39) </a:t>
            </a:r>
          </a:p>
          <a:p>
            <a:pPr lvl="1">
              <a:spcBef>
                <a:spcPct val="20000"/>
              </a:spcBef>
              <a:buFont typeface="Monotype Sorts" pitchFamily="2" charset="2"/>
              <a:buChar char="ã"/>
            </a:pPr>
            <a:r>
              <a:rPr lang="en-US" altLang="en-US" sz="1800" i="1">
                <a:solidFill>
                  <a:srgbClr val="000000"/>
                </a:solidFill>
                <a:latin typeface="Arial" panose="020B0604020202020204" pitchFamily="34" charset="0"/>
              </a:rPr>
              <a:t>Since good and evil cannot be equal, repel thou evil with something that is</a:t>
            </a:r>
          </a:p>
          <a:p>
            <a:pPr lvl="1">
              <a:buFont typeface="Monotype Sorts" pitchFamily="2" charset="2"/>
              <a:buNone/>
            </a:pPr>
            <a:r>
              <a:rPr lang="en-US" altLang="en-US" sz="1800" i="1">
                <a:solidFill>
                  <a:srgbClr val="000000"/>
                </a:solidFill>
                <a:latin typeface="Arial" panose="020B0604020202020204" pitchFamily="34" charset="0"/>
              </a:rPr>
              <a:t>	better, and love he between whom and thy self was enmity may then become </a:t>
            </a:r>
          </a:p>
          <a:p>
            <a:pPr lvl="1">
              <a:buFont typeface="Monotype Sorts" pitchFamily="2" charset="2"/>
              <a:buNone/>
            </a:pPr>
            <a:r>
              <a:rPr lang="en-US" altLang="en-US" sz="1800" i="1">
                <a:solidFill>
                  <a:srgbClr val="000000"/>
                </a:solidFill>
                <a:latin typeface="Arial" panose="020B0604020202020204" pitchFamily="34" charset="0"/>
              </a:rPr>
              <a:t>	as though he had always been close unto thee, a true friend" (41:34)</a:t>
            </a:r>
          </a:p>
          <a:p>
            <a:pPr>
              <a:spcBef>
                <a:spcPct val="40000"/>
              </a:spcBef>
              <a:buFontTx/>
              <a:buChar char="•"/>
            </a:pPr>
            <a:r>
              <a:rPr lang="en-US" altLang="en-US" sz="1800">
                <a:solidFill>
                  <a:srgbClr val="000000"/>
                </a:solidFill>
                <a:latin typeface="Arial" panose="020B0604020202020204" pitchFamily="34" charset="0"/>
              </a:rPr>
              <a:t>God does not allow harm of civilian, and requests the protection of women, </a:t>
            </a:r>
          </a:p>
          <a:p>
            <a:r>
              <a:rPr lang="en-US" altLang="en-US" sz="1800">
                <a:solidFill>
                  <a:srgbClr val="000000"/>
                </a:solidFill>
                <a:latin typeface="Arial" panose="020B0604020202020204" pitchFamily="34" charset="0"/>
              </a:rPr>
              <a:t>	children and the elderly during war (4:96; 9: 91; 48: 16,17)  </a:t>
            </a:r>
          </a:p>
          <a:p>
            <a:pPr lvl="1">
              <a:spcBef>
                <a:spcPct val="15000"/>
              </a:spcBef>
              <a:buFont typeface="Wingdings" panose="05000000000000000000" pitchFamily="2" charset="2"/>
              <a:buChar char="Ø"/>
            </a:pPr>
            <a:r>
              <a:rPr lang="en-US" altLang="en-US" sz="1800" i="1">
                <a:solidFill>
                  <a:srgbClr val="000000"/>
                </a:solidFill>
                <a:latin typeface="Arial" panose="020B0604020202020204" pitchFamily="34" charset="0"/>
              </a:rPr>
              <a:t>“</a:t>
            </a:r>
            <a:r>
              <a:rPr lang="en-US" altLang="en-US" sz="1800" i="1">
                <a:latin typeface="Arial" panose="020B0604020202020204" pitchFamily="34" charset="0"/>
              </a:rPr>
              <a:t>If any one slew a person--unless it be for murder or for spreading mischief</a:t>
            </a:r>
          </a:p>
          <a:p>
            <a:pPr lvl="1">
              <a:buFont typeface="Wingdings" panose="05000000000000000000" pitchFamily="2" charset="2"/>
              <a:buNone/>
            </a:pPr>
            <a:r>
              <a:rPr lang="en-US" altLang="en-US" sz="1800" i="1">
                <a:latin typeface="Arial" panose="020B0604020202020204" pitchFamily="34" charset="0"/>
              </a:rPr>
              <a:t>	in the land--it would be as if he slew the whole people; and if anyone saved </a:t>
            </a:r>
          </a:p>
          <a:p>
            <a:pPr lvl="1">
              <a:buFont typeface="Wingdings" panose="05000000000000000000" pitchFamily="2" charset="2"/>
              <a:buNone/>
            </a:pPr>
            <a:r>
              <a:rPr lang="en-US" altLang="en-US" sz="1800" i="1">
                <a:latin typeface="Arial" panose="020B0604020202020204" pitchFamily="34" charset="0"/>
              </a:rPr>
              <a:t>	a life, it would be as if he saved the life of the whole people.”</a:t>
            </a:r>
            <a:r>
              <a:rPr lang="en-US" altLang="en-US" sz="1600">
                <a:latin typeface="Arial" panose="020B0604020202020204" pitchFamily="34" charset="0"/>
              </a:rPr>
              <a:t> </a:t>
            </a:r>
            <a:r>
              <a:rPr lang="en-US" altLang="en-US" sz="1800">
                <a:latin typeface="Arial" panose="020B0604020202020204" pitchFamily="34" charset="0"/>
              </a:rPr>
              <a:t>(</a:t>
            </a:r>
            <a:r>
              <a:rPr lang="en-US" altLang="en-US" sz="1800">
                <a:solidFill>
                  <a:srgbClr val="000000"/>
                </a:solidFill>
                <a:latin typeface="Arial" panose="020B0604020202020204" pitchFamily="34" charset="0"/>
              </a:rPr>
              <a:t>5:32)</a:t>
            </a:r>
            <a:endParaRPr lang="en-US" altLang="en-US" sz="1600">
              <a:solidFill>
                <a:srgbClr val="000000"/>
              </a:solidFill>
              <a:latin typeface="Arial" panose="020B0604020202020204" pitchFamily="34" charset="0"/>
            </a:endParaRPr>
          </a:p>
          <a:p>
            <a:pPr>
              <a:spcBef>
                <a:spcPct val="20000"/>
              </a:spcBef>
              <a:buFontTx/>
              <a:buChar char="•"/>
            </a:pPr>
            <a:r>
              <a:rPr lang="en-US" altLang="en-US" sz="1800">
                <a:solidFill>
                  <a:srgbClr val="000000"/>
                </a:solidFill>
                <a:latin typeface="Arial" panose="020B0604020202020204" pitchFamily="34" charset="0"/>
              </a:rPr>
              <a:t>You shall feed and protect prisoners of war, and you shall not expect a </a:t>
            </a:r>
          </a:p>
          <a:p>
            <a:r>
              <a:rPr lang="en-US" altLang="en-US" sz="1800">
                <a:solidFill>
                  <a:srgbClr val="000000"/>
                </a:solidFill>
                <a:latin typeface="Arial" panose="020B0604020202020204" pitchFamily="34" charset="0"/>
              </a:rPr>
              <a:t>	reward (4: 25,36; 5:24)  </a:t>
            </a:r>
          </a:p>
          <a:p>
            <a:pPr>
              <a:spcBef>
                <a:spcPct val="50000"/>
              </a:spcBef>
            </a:pPr>
            <a:r>
              <a:rPr lang="en-US" altLang="en-US" sz="1800" b="1">
                <a:solidFill>
                  <a:srgbClr val="000000"/>
                </a:solidFill>
                <a:latin typeface="Arial" panose="020B0604020202020204" pitchFamily="34" charset="0"/>
              </a:rPr>
              <a:t>Thus, the only permissible war in the Quran is one of self-defense, you </a:t>
            </a:r>
          </a:p>
          <a:p>
            <a:r>
              <a:rPr lang="en-US" altLang="en-US" sz="1800" b="1">
                <a:solidFill>
                  <a:srgbClr val="000000"/>
                </a:solidFill>
                <a:latin typeface="Arial" panose="020B0604020202020204" pitchFamily="34" charset="0"/>
              </a:rPr>
              <a:t>cannot kill unarmed (civilian), and you have to protect prisoners of war</a:t>
            </a:r>
            <a:endParaRPr lang="en-US" altLang="en-US" sz="1800">
              <a:solidFill>
                <a:srgbClr val="000000"/>
              </a:solidFill>
              <a:latin typeface="Arial" panose="020B0604020202020204" pitchFamily="34" charset="0"/>
            </a:endParaRPr>
          </a:p>
          <a:p>
            <a:pPr>
              <a:lnSpc>
                <a:spcPct val="90000"/>
              </a:lnSpc>
            </a:pPr>
            <a:r>
              <a:rPr lang="en-US" altLang="en-US" sz="1400">
                <a:solidFill>
                  <a:srgbClr val="000000"/>
                </a:solidFill>
                <a:latin typeface="System"/>
              </a:rPr>
              <a:t> </a:t>
            </a:r>
          </a:p>
        </p:txBody>
      </p:sp>
      <p:sp>
        <p:nvSpPr>
          <p:cNvPr id="43011" name="Rectangle 3">
            <a:extLst>
              <a:ext uri="{FF2B5EF4-FFF2-40B4-BE49-F238E27FC236}">
                <a16:creationId xmlns:a16="http://schemas.microsoft.com/office/drawing/2014/main" id="{5D4E3CCF-CA2B-EE8F-A87F-7031BB490285}"/>
              </a:ext>
            </a:extLst>
          </p:cNvPr>
          <p:cNvSpPr>
            <a:spLocks noChangeArrowheads="1"/>
          </p:cNvSpPr>
          <p:nvPr/>
        </p:nvSpPr>
        <p:spPr bwMode="auto">
          <a:xfrm>
            <a:off x="2438400" y="228600"/>
            <a:ext cx="421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Jihad and the Conduct of War</a:t>
            </a:r>
          </a:p>
        </p:txBody>
      </p:sp>
      <p:sp>
        <p:nvSpPr>
          <p:cNvPr id="43012" name="Line 4">
            <a:extLst>
              <a:ext uri="{FF2B5EF4-FFF2-40B4-BE49-F238E27FC236}">
                <a16:creationId xmlns:a16="http://schemas.microsoft.com/office/drawing/2014/main" id="{6EBEE8B4-157D-17B8-E3F6-AB79B7F5E94F}"/>
              </a:ext>
            </a:extLst>
          </p:cNvPr>
          <p:cNvSpPr>
            <a:spLocks noChangeShapeType="1"/>
          </p:cNvSpPr>
          <p:nvPr/>
        </p:nvSpPr>
        <p:spPr bwMode="auto">
          <a:xfrm>
            <a:off x="533400" y="762000"/>
            <a:ext cx="8153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7DFACE9-A151-B612-EEEE-2B3154380DD9}"/>
              </a:ext>
            </a:extLst>
          </p:cNvPr>
          <p:cNvSpPr>
            <a:spLocks noChangeArrowheads="1"/>
          </p:cNvSpPr>
          <p:nvPr/>
        </p:nvSpPr>
        <p:spPr bwMode="auto">
          <a:xfrm>
            <a:off x="2438400" y="228600"/>
            <a:ext cx="421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Jihad and the Conduct of War</a:t>
            </a:r>
          </a:p>
        </p:txBody>
      </p:sp>
      <p:sp>
        <p:nvSpPr>
          <p:cNvPr id="45059" name="Text Box 3">
            <a:extLst>
              <a:ext uri="{FF2B5EF4-FFF2-40B4-BE49-F238E27FC236}">
                <a16:creationId xmlns:a16="http://schemas.microsoft.com/office/drawing/2014/main" id="{898FE9CF-33B5-30E1-73FB-042188083989}"/>
              </a:ext>
            </a:extLst>
          </p:cNvPr>
          <p:cNvSpPr txBox="1">
            <a:spLocks noChangeArrowheads="1"/>
          </p:cNvSpPr>
          <p:nvPr/>
        </p:nvSpPr>
        <p:spPr bwMode="auto">
          <a:xfrm>
            <a:off x="304800" y="914400"/>
            <a:ext cx="86106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1038" indent="-338138">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800">
                <a:solidFill>
                  <a:srgbClr val="000000"/>
                </a:solidFill>
                <a:latin typeface="Arial" panose="020B0604020202020204" pitchFamily="34" charset="0"/>
              </a:rPr>
              <a:t>Warfare is always evil.  Sometimes you have to fight to avoid persecution.  e.g., the one Mecca inflicted on early Muslims (2: 191; 2: 217), or to preserve decent values (4: 75; 22: 40) </a:t>
            </a:r>
          </a:p>
          <a:p>
            <a:pPr>
              <a:lnSpc>
                <a:spcPct val="140000"/>
              </a:lnSpc>
              <a:buFontTx/>
              <a:buChar char="•"/>
            </a:pPr>
            <a:r>
              <a:rPr lang="en-US" altLang="en-US" sz="1800">
                <a:solidFill>
                  <a:srgbClr val="000000"/>
                </a:solidFill>
                <a:latin typeface="Arial" panose="020B0604020202020204" pitchFamily="34" charset="0"/>
              </a:rPr>
              <a:t>Muslims may not begin hostilities </a:t>
            </a:r>
          </a:p>
          <a:p>
            <a:pPr lvl="1">
              <a:buFont typeface="Wingdings" panose="05000000000000000000" pitchFamily="2" charset="2"/>
              <a:buChar char="Ø"/>
            </a:pPr>
            <a:r>
              <a:rPr lang="en-US" altLang="en-US" sz="1800" i="1">
                <a:latin typeface="Arial" panose="020B0604020202020204" pitchFamily="34" charset="0"/>
              </a:rPr>
              <a:t>"Fight in the cause of Allah those who fight you, but do not transgress limits; for Allah loves not transgressors."</a:t>
            </a:r>
            <a:r>
              <a:rPr lang="en-US" altLang="en-US" sz="1400" i="1"/>
              <a:t> </a:t>
            </a:r>
            <a:r>
              <a:rPr lang="en-US" altLang="en-US" sz="1800" i="1">
                <a:solidFill>
                  <a:srgbClr val="000000"/>
                </a:solidFill>
                <a:latin typeface="Arial" panose="020B0604020202020204" pitchFamily="34" charset="0"/>
              </a:rPr>
              <a:t>(2: 190).</a:t>
            </a:r>
          </a:p>
          <a:p>
            <a:pPr lvl="2">
              <a:buFontTx/>
              <a:buChar char="–"/>
            </a:pPr>
            <a:r>
              <a:rPr lang="en-US" altLang="en-US" sz="1800">
                <a:latin typeface="Arial" panose="020B0604020202020204" pitchFamily="34" charset="0"/>
              </a:rPr>
              <a:t>Notice: Defensive war, fight back</a:t>
            </a:r>
            <a:endParaRPr lang="en-US" altLang="en-US" sz="1800">
              <a:solidFill>
                <a:srgbClr val="000000"/>
              </a:solidFill>
              <a:latin typeface="Arial" panose="020B0604020202020204" pitchFamily="34" charset="0"/>
            </a:endParaRPr>
          </a:p>
          <a:p>
            <a:pPr>
              <a:spcBef>
                <a:spcPct val="20000"/>
              </a:spcBef>
              <a:buFontTx/>
              <a:buChar char="•"/>
            </a:pPr>
            <a:r>
              <a:rPr lang="en-US" altLang="en-US" sz="1800">
                <a:solidFill>
                  <a:srgbClr val="000000"/>
                </a:solidFill>
                <a:latin typeface="Arial" panose="020B0604020202020204" pitchFamily="34" charset="0"/>
              </a:rPr>
              <a:t>Hostilities must be brought to an end as quickly as possible, and must cease the minute the enemy sues for peace (2:192-3; 41:34)</a:t>
            </a:r>
            <a:endParaRPr lang="en-US" altLang="en-US" sz="1800">
              <a:latin typeface="Arial" panose="020B0604020202020204" pitchFamily="34" charset="0"/>
            </a:endParaRPr>
          </a:p>
          <a:p>
            <a:pPr>
              <a:lnSpc>
                <a:spcPct val="120000"/>
              </a:lnSpc>
              <a:buFontTx/>
              <a:buChar char="•"/>
            </a:pPr>
            <a:r>
              <a:rPr lang="en-US" altLang="en-US" sz="1800">
                <a:latin typeface="Arial" panose="020B0604020202020204" pitchFamily="34" charset="0"/>
              </a:rPr>
              <a:t>‘Martyrdom’: Those killed during fighting or while doing civic duties (martyrs) are promised a place in heaven (several passages, e.g., 2:154; 3:169-172) </a:t>
            </a:r>
          </a:p>
          <a:p>
            <a:pPr>
              <a:spcBef>
                <a:spcPct val="20000"/>
              </a:spcBef>
              <a:buFontTx/>
              <a:buChar char="•"/>
            </a:pPr>
            <a:r>
              <a:rPr lang="en-US" altLang="en-US" sz="1800">
                <a:latin typeface="Arial" panose="020B0604020202020204" pitchFamily="34" charset="0"/>
              </a:rPr>
              <a:t>However, suicide is not allowed; it is forbidden and condemned (e.g., 6:151, 17:33, 25:68) </a:t>
            </a:r>
          </a:p>
          <a:p>
            <a:pPr>
              <a:lnSpc>
                <a:spcPct val="130000"/>
              </a:lnSpc>
              <a:buFontTx/>
              <a:buChar char="•"/>
            </a:pPr>
            <a:r>
              <a:rPr lang="en-US" altLang="en-US" sz="1800">
                <a:latin typeface="Arial" panose="020B0604020202020204" pitchFamily="34" charset="0"/>
              </a:rPr>
              <a:t>One of my favorite Hadiths</a:t>
            </a:r>
          </a:p>
          <a:p>
            <a:pPr lvl="1">
              <a:buFont typeface="Wingdings" panose="05000000000000000000" pitchFamily="2" charset="2"/>
              <a:buChar char="Ø"/>
            </a:pPr>
            <a:r>
              <a:rPr lang="en-US" altLang="en-US" sz="2000" i="1">
                <a:latin typeface="Arial" panose="020B0604020202020204" pitchFamily="34" charset="0"/>
              </a:rPr>
              <a:t>'Do not attack a temple, a church, a synagogue. Do not bring a tree or a plant down. Do not harm a horse or a camel’</a:t>
            </a:r>
          </a:p>
        </p:txBody>
      </p:sp>
      <p:sp>
        <p:nvSpPr>
          <p:cNvPr id="45060" name="Line 4">
            <a:extLst>
              <a:ext uri="{FF2B5EF4-FFF2-40B4-BE49-F238E27FC236}">
                <a16:creationId xmlns:a16="http://schemas.microsoft.com/office/drawing/2014/main" id="{0343C2EC-B033-5415-7200-B9E684199708}"/>
              </a:ext>
            </a:extLst>
          </p:cNvPr>
          <p:cNvSpPr>
            <a:spLocks noChangeShapeType="1"/>
          </p:cNvSpPr>
          <p:nvPr/>
        </p:nvSpPr>
        <p:spPr bwMode="auto">
          <a:xfrm>
            <a:off x="914400" y="838200"/>
            <a:ext cx="74676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8A7F86B-9004-277D-5CD8-0E61FFECB056}"/>
              </a:ext>
            </a:extLst>
          </p:cNvPr>
          <p:cNvSpPr>
            <a:spLocks noChangeArrowheads="1"/>
          </p:cNvSpPr>
          <p:nvPr/>
        </p:nvSpPr>
        <p:spPr bwMode="auto">
          <a:xfrm>
            <a:off x="2743200" y="304800"/>
            <a:ext cx="362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Relation with other Faiths</a:t>
            </a:r>
          </a:p>
        </p:txBody>
      </p:sp>
      <p:sp>
        <p:nvSpPr>
          <p:cNvPr id="47107" name="Rectangle 3">
            <a:extLst>
              <a:ext uri="{FF2B5EF4-FFF2-40B4-BE49-F238E27FC236}">
                <a16:creationId xmlns:a16="http://schemas.microsoft.com/office/drawing/2014/main" id="{D2B1BDD7-48E6-90B9-348E-2B202F86D67A}"/>
              </a:ext>
            </a:extLst>
          </p:cNvPr>
          <p:cNvSpPr>
            <a:spLocks noChangeArrowheads="1"/>
          </p:cNvSpPr>
          <p:nvPr/>
        </p:nvSpPr>
        <p:spPr bwMode="auto">
          <a:xfrm>
            <a:off x="268288" y="990600"/>
            <a:ext cx="8875712"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buFontTx/>
              <a:buChar char="•"/>
            </a:pPr>
            <a:r>
              <a:rPr lang="en-US" altLang="en-US" sz="1800">
                <a:solidFill>
                  <a:srgbClr val="000000"/>
                </a:solidFill>
                <a:latin typeface="Arial" panose="020B0604020202020204" pitchFamily="34" charset="0"/>
              </a:rPr>
              <a:t>Like the Torah, the Quran permits retaliation eye for eye, tooth for tooth.  </a:t>
            </a:r>
          </a:p>
          <a:p>
            <a:r>
              <a:rPr lang="en-US" altLang="en-US" sz="1800">
                <a:solidFill>
                  <a:srgbClr val="000000"/>
                </a:solidFill>
                <a:latin typeface="Arial" panose="020B0604020202020204" pitchFamily="34" charset="0"/>
              </a:rPr>
              <a:t>	But, like the Gospels, it says </a:t>
            </a:r>
            <a:r>
              <a:rPr lang="en-US" altLang="en-US" sz="1800" i="1">
                <a:solidFill>
                  <a:srgbClr val="000000"/>
                </a:solidFill>
                <a:latin typeface="Arial" panose="020B0604020202020204" pitchFamily="34" charset="0"/>
              </a:rPr>
              <a:t>“it is meritorious to forgo revenge in a spirit of charity (5: 45)</a:t>
            </a:r>
          </a:p>
          <a:p>
            <a:pPr>
              <a:lnSpc>
                <a:spcPct val="140000"/>
              </a:lnSpc>
              <a:buFontTx/>
              <a:buChar char="•"/>
            </a:pPr>
            <a:r>
              <a:rPr lang="en-US" altLang="en-US" sz="1800">
                <a:solidFill>
                  <a:srgbClr val="000000"/>
                </a:solidFill>
                <a:latin typeface="Arial" panose="020B0604020202020204" pitchFamily="34" charset="0"/>
              </a:rPr>
              <a:t>Acknowledges Adam, Noah, Abraham, Ishmael, Isaac, Jacob, Joseph, Moses, </a:t>
            </a:r>
          </a:p>
          <a:p>
            <a:r>
              <a:rPr lang="en-US" altLang="en-US" sz="1800">
                <a:solidFill>
                  <a:srgbClr val="000000"/>
                </a:solidFill>
                <a:latin typeface="Arial" panose="020B0604020202020204" pitchFamily="34" charset="0"/>
              </a:rPr>
              <a:t>	David, Solomon, Zacharia, Jesus, John the paptist, and others as the “</a:t>
            </a:r>
            <a:r>
              <a:rPr lang="en-US" altLang="en-US" sz="1800" i="1">
                <a:solidFill>
                  <a:srgbClr val="000000"/>
                </a:solidFill>
                <a:latin typeface="Arial" panose="020B0604020202020204" pitchFamily="34" charset="0"/>
              </a:rPr>
              <a:t>the good prophets of God”</a:t>
            </a:r>
          </a:p>
          <a:p>
            <a:pPr>
              <a:lnSpc>
                <a:spcPct val="150000"/>
              </a:lnSpc>
              <a:buFontTx/>
              <a:buChar char="•"/>
            </a:pPr>
            <a:r>
              <a:rPr lang="en-US" altLang="en-US" sz="1800">
                <a:solidFill>
                  <a:srgbClr val="000000"/>
                </a:solidFill>
                <a:latin typeface="Arial" panose="020B0604020202020204" pitchFamily="34" charset="0"/>
              </a:rPr>
              <a:t>A special place for Jesus and Mary (e.g., 3:45,46; 4:156-158; 19:1-98)</a:t>
            </a:r>
          </a:p>
          <a:p>
            <a:pPr>
              <a:lnSpc>
                <a:spcPct val="150000"/>
              </a:lnSpc>
              <a:buFontTx/>
              <a:buChar char="•"/>
            </a:pPr>
            <a:r>
              <a:rPr lang="en-US" altLang="en-US" sz="1800">
                <a:solidFill>
                  <a:srgbClr val="000000"/>
                </a:solidFill>
                <a:latin typeface="Arial" panose="020B0604020202020204" pitchFamily="34" charset="0"/>
              </a:rPr>
              <a:t>Accepts that Mary’s conception is from God’s soul.  </a:t>
            </a:r>
          </a:p>
          <a:p>
            <a:pPr>
              <a:spcBef>
                <a:spcPct val="30000"/>
              </a:spcBef>
              <a:buFontTx/>
              <a:buChar char="•"/>
            </a:pPr>
            <a:r>
              <a:rPr lang="en-US" altLang="en-US" sz="1800">
                <a:solidFill>
                  <a:srgbClr val="000000"/>
                </a:solidFill>
                <a:latin typeface="Arial" panose="020B0604020202020204" pitchFamily="34" charset="0"/>
              </a:rPr>
              <a:t>Rejects the divinity of Jesus (no trinity).  </a:t>
            </a:r>
          </a:p>
          <a:p>
            <a:pPr>
              <a:spcBef>
                <a:spcPct val="30000"/>
              </a:spcBef>
              <a:buFontTx/>
              <a:buChar char="•"/>
            </a:pPr>
            <a:r>
              <a:rPr lang="en-US" altLang="en-US" sz="1800">
                <a:solidFill>
                  <a:srgbClr val="000000"/>
                </a:solidFill>
                <a:latin typeface="Arial" panose="020B0604020202020204" pitchFamily="34" charset="0"/>
              </a:rPr>
              <a:t>Jesus was </a:t>
            </a:r>
            <a:r>
              <a:rPr lang="en-US" altLang="en-US" sz="1800" u="sng">
                <a:solidFill>
                  <a:srgbClr val="000000"/>
                </a:solidFill>
                <a:latin typeface="Arial" panose="020B0604020202020204" pitchFamily="34" charset="0"/>
              </a:rPr>
              <a:t>not</a:t>
            </a:r>
            <a:r>
              <a:rPr lang="en-US" altLang="en-US" sz="1800">
                <a:solidFill>
                  <a:srgbClr val="000000"/>
                </a:solidFill>
                <a:latin typeface="Arial" panose="020B0604020202020204" pitchFamily="34" charset="0"/>
              </a:rPr>
              <a:t> killed (e.g., 4:155-159; 5:17-19)   </a:t>
            </a:r>
          </a:p>
        </p:txBody>
      </p:sp>
      <p:sp>
        <p:nvSpPr>
          <p:cNvPr id="47108" name="Line 4">
            <a:extLst>
              <a:ext uri="{FF2B5EF4-FFF2-40B4-BE49-F238E27FC236}">
                <a16:creationId xmlns:a16="http://schemas.microsoft.com/office/drawing/2014/main" id="{A899B06E-0DA0-DF1A-8B68-E9E254C92499}"/>
              </a:ext>
            </a:extLst>
          </p:cNvPr>
          <p:cNvSpPr>
            <a:spLocks noChangeShapeType="1"/>
          </p:cNvSpPr>
          <p:nvPr/>
        </p:nvSpPr>
        <p:spPr bwMode="auto">
          <a:xfrm>
            <a:off x="685800" y="914400"/>
            <a:ext cx="8153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A720E67-690B-E2BE-8675-7D97CF02ACA0}"/>
              </a:ext>
            </a:extLst>
          </p:cNvPr>
          <p:cNvSpPr>
            <a:spLocks noChangeArrowheads="1"/>
          </p:cNvSpPr>
          <p:nvPr/>
        </p:nvSpPr>
        <p:spPr bwMode="auto">
          <a:xfrm>
            <a:off x="304800" y="914400"/>
            <a:ext cx="8599488"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marL="803275" indent="-346075">
              <a:defRPr sz="2400">
                <a:solidFill>
                  <a:schemeClr val="tx1"/>
                </a:solidFill>
                <a:latin typeface="Times New Roman" panose="02020603050405020304" pitchFamily="18" charset="0"/>
              </a:defRPr>
            </a:lvl2pPr>
            <a:lvl3pPr marL="91757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50000"/>
              </a:lnSpc>
              <a:buFontTx/>
              <a:buChar char="•"/>
            </a:pPr>
            <a:r>
              <a:rPr lang="en-US" altLang="en-US" sz="1800">
                <a:solidFill>
                  <a:srgbClr val="000000"/>
                </a:solidFill>
                <a:latin typeface="Arial" panose="020B0604020202020204" pitchFamily="34" charset="0"/>
              </a:rPr>
              <a:t>Islam did not impose itself by the sword.</a:t>
            </a:r>
          </a:p>
          <a:p>
            <a:pPr lvl="1">
              <a:buFont typeface="Wingdings" panose="05000000000000000000" pitchFamily="2" charset="2"/>
              <a:buChar char="Ø"/>
            </a:pPr>
            <a:r>
              <a:rPr lang="en-US" altLang="en-US" sz="1800">
                <a:solidFill>
                  <a:srgbClr val="000000"/>
                </a:solidFill>
                <a:latin typeface="Arial" panose="020B0604020202020204" pitchFamily="34" charset="0"/>
              </a:rPr>
              <a:t> </a:t>
            </a:r>
            <a:r>
              <a:rPr lang="en-US" altLang="en-US" sz="1800" i="1">
                <a:solidFill>
                  <a:srgbClr val="000000"/>
                </a:solidFill>
                <a:latin typeface="Arial" panose="020B0604020202020204" pitchFamily="34" charset="0"/>
              </a:rPr>
              <a:t>"There must be no coercion in matters of faith"</a:t>
            </a:r>
            <a:r>
              <a:rPr lang="en-US" altLang="en-US" sz="1800">
                <a:solidFill>
                  <a:srgbClr val="000000"/>
                </a:solidFill>
                <a:latin typeface="Arial" panose="020B0604020202020204" pitchFamily="34" charset="0"/>
              </a:rPr>
              <a:t> (2: 256)  </a:t>
            </a:r>
          </a:p>
          <a:p>
            <a:pPr>
              <a:spcBef>
                <a:spcPct val="20000"/>
              </a:spcBef>
              <a:buFontTx/>
              <a:buChar char="•"/>
            </a:pPr>
            <a:r>
              <a:rPr lang="en-US" altLang="en-US" sz="1800">
                <a:solidFill>
                  <a:srgbClr val="000000"/>
                </a:solidFill>
                <a:latin typeface="Arial" panose="020B0604020202020204" pitchFamily="34" charset="0"/>
              </a:rPr>
              <a:t>Muslims have to respect Jews and Christians, the "People of the Book," </a:t>
            </a:r>
          </a:p>
          <a:p>
            <a:r>
              <a:rPr lang="en-US" altLang="en-US" sz="1800">
                <a:solidFill>
                  <a:srgbClr val="000000"/>
                </a:solidFill>
                <a:latin typeface="Arial" panose="020B0604020202020204" pitchFamily="34" charset="0"/>
              </a:rPr>
              <a:t>	who worship  the same God (e.g., 2:62; 29:46). </a:t>
            </a:r>
          </a:p>
          <a:p>
            <a:pPr lvl="1">
              <a:buFont typeface="Wingdings" panose="05000000000000000000" pitchFamily="2" charset="2"/>
              <a:buChar char="Ø"/>
            </a:pPr>
            <a:r>
              <a:rPr lang="en-US" altLang="en-US" sz="1800" i="1">
                <a:latin typeface="Arial" panose="020B0604020202020204" pitchFamily="34" charset="0"/>
              </a:rPr>
              <a:t>"And dispute ye not with the </a:t>
            </a:r>
            <a:r>
              <a:rPr lang="en-US" altLang="en-US" sz="1800" i="1" u="sng">
                <a:latin typeface="Arial" panose="020B0604020202020204" pitchFamily="34" charset="0"/>
              </a:rPr>
              <a:t>People of the Book</a:t>
            </a:r>
            <a:r>
              <a:rPr lang="en-US" altLang="en-US" sz="1800" i="1">
                <a:latin typeface="Arial" panose="020B0604020202020204" pitchFamily="34" charset="0"/>
              </a:rPr>
              <a:t>, except with means better, </a:t>
            </a:r>
          </a:p>
          <a:p>
            <a:pPr lvl="1"/>
            <a:r>
              <a:rPr lang="en-US" altLang="en-US" sz="1800" i="1">
                <a:latin typeface="Arial" panose="020B0604020202020204" pitchFamily="34" charset="0"/>
              </a:rPr>
              <a:t>	unless it be with those of them who inflict wrong: but say, 'We believe in </a:t>
            </a:r>
          </a:p>
          <a:p>
            <a:pPr lvl="1"/>
            <a:r>
              <a:rPr lang="en-US" altLang="en-US" sz="1800" i="1">
                <a:latin typeface="Arial" panose="020B0604020202020204" pitchFamily="34" charset="0"/>
              </a:rPr>
              <a:t>	the revelation which has come down to us and in that which came down </a:t>
            </a:r>
          </a:p>
          <a:p>
            <a:pPr lvl="1"/>
            <a:r>
              <a:rPr lang="en-US" altLang="en-US" sz="1800" i="1">
                <a:latin typeface="Arial" panose="020B0604020202020204" pitchFamily="34" charset="0"/>
              </a:rPr>
              <a:t>	to you; </a:t>
            </a:r>
            <a:r>
              <a:rPr lang="en-US" altLang="en-US" sz="1800" i="1" u="sng">
                <a:latin typeface="Arial" panose="020B0604020202020204" pitchFamily="34" charset="0"/>
              </a:rPr>
              <a:t>Our Allah and your Allah is one</a:t>
            </a:r>
            <a:r>
              <a:rPr lang="en-US" altLang="en-US" sz="1800" i="1">
                <a:latin typeface="Arial" panose="020B0604020202020204" pitchFamily="34" charset="0"/>
              </a:rPr>
              <a:t>; and it is to Him we bow.”</a:t>
            </a:r>
            <a:endParaRPr lang="en-US" altLang="en-US" sz="1800">
              <a:solidFill>
                <a:srgbClr val="000000"/>
              </a:solidFill>
              <a:latin typeface="Arial" panose="020B0604020202020204" pitchFamily="34" charset="0"/>
            </a:endParaRPr>
          </a:p>
          <a:p>
            <a:pPr>
              <a:spcBef>
                <a:spcPct val="30000"/>
              </a:spcBef>
              <a:buFontTx/>
              <a:buChar char="•"/>
            </a:pPr>
            <a:r>
              <a:rPr lang="en-US" altLang="en-US" sz="1800">
                <a:solidFill>
                  <a:srgbClr val="000000"/>
                </a:solidFill>
                <a:latin typeface="Arial" panose="020B0604020202020204" pitchFamily="34" charset="0"/>
              </a:rPr>
              <a:t>In one of his last public sermons Muhammad said </a:t>
            </a:r>
          </a:p>
          <a:p>
            <a:pPr lvl="1">
              <a:spcBef>
                <a:spcPct val="20000"/>
              </a:spcBef>
              <a:buFont typeface="Wingdings" panose="05000000000000000000" pitchFamily="2" charset="2"/>
              <a:buChar char="Ø"/>
            </a:pPr>
            <a:r>
              <a:rPr lang="en-US" altLang="en-US" sz="1800">
                <a:solidFill>
                  <a:srgbClr val="000000"/>
                </a:solidFill>
                <a:latin typeface="Arial" panose="020B0604020202020204" pitchFamily="34" charset="0"/>
              </a:rPr>
              <a:t>“God tells all human beings, </a:t>
            </a:r>
            <a:r>
              <a:rPr lang="en-US" altLang="en-US" sz="1800" i="1">
                <a:solidFill>
                  <a:srgbClr val="000000"/>
                </a:solidFill>
                <a:latin typeface="Arial" panose="020B0604020202020204" pitchFamily="34" charset="0"/>
              </a:rPr>
              <a:t>"O people! We have formed you into nations </a:t>
            </a:r>
          </a:p>
          <a:p>
            <a:pPr lvl="1"/>
            <a:r>
              <a:rPr lang="en-US" altLang="en-US" sz="1800" i="1">
                <a:solidFill>
                  <a:srgbClr val="000000"/>
                </a:solidFill>
                <a:latin typeface="Arial" panose="020B0604020202020204" pitchFamily="34" charset="0"/>
              </a:rPr>
              <a:t>	and tribes so that you may know one another" (49: 13). Do not conquer, </a:t>
            </a:r>
          </a:p>
          <a:p>
            <a:pPr lvl="1"/>
            <a:r>
              <a:rPr lang="en-US" altLang="en-US" sz="1800" i="1">
                <a:solidFill>
                  <a:srgbClr val="000000"/>
                </a:solidFill>
                <a:latin typeface="Arial" panose="020B0604020202020204" pitchFamily="34" charset="0"/>
              </a:rPr>
              <a:t>	convert, subjugate, revile or slaughter but to reach out toward others</a:t>
            </a:r>
            <a:r>
              <a:rPr lang="en-US" altLang="en-US" sz="1800">
                <a:solidFill>
                  <a:srgbClr val="000000"/>
                </a:solidFill>
                <a:latin typeface="Arial" panose="020B0604020202020204" pitchFamily="34" charset="0"/>
              </a:rPr>
              <a:t> </a:t>
            </a:r>
            <a:r>
              <a:rPr lang="en-US" altLang="en-US" sz="1800" i="1">
                <a:solidFill>
                  <a:srgbClr val="000000"/>
                </a:solidFill>
                <a:latin typeface="Arial" panose="020B0604020202020204" pitchFamily="34" charset="0"/>
              </a:rPr>
              <a:t>with </a:t>
            </a:r>
          </a:p>
          <a:p>
            <a:pPr lvl="1"/>
            <a:r>
              <a:rPr lang="en-US" altLang="en-US" sz="1800" i="1">
                <a:solidFill>
                  <a:srgbClr val="000000"/>
                </a:solidFill>
                <a:latin typeface="Arial" panose="020B0604020202020204" pitchFamily="34" charset="0"/>
              </a:rPr>
              <a:t>	intelligence and understanding”</a:t>
            </a:r>
            <a:endParaRPr lang="en-US" altLang="en-US" sz="1800">
              <a:solidFill>
                <a:srgbClr val="000000"/>
              </a:solidFill>
              <a:latin typeface="Arial" panose="020B0604020202020204" pitchFamily="34" charset="0"/>
            </a:endParaRPr>
          </a:p>
          <a:p>
            <a:pPr>
              <a:spcBef>
                <a:spcPct val="60000"/>
              </a:spcBef>
              <a:buFontTx/>
              <a:buChar char="•"/>
            </a:pPr>
            <a:r>
              <a:rPr lang="en-US" altLang="en-US" sz="2000">
                <a:solidFill>
                  <a:srgbClr val="000000"/>
                </a:solidFill>
                <a:latin typeface="Arial" panose="020B0604020202020204" pitchFamily="34" charset="0"/>
              </a:rPr>
              <a:t>The Levant remained mainly Christian for almost 200 Yrs.</a:t>
            </a:r>
          </a:p>
          <a:p>
            <a:pPr lvl="1">
              <a:buFont typeface="Wingdings" panose="05000000000000000000" pitchFamily="2" charset="2"/>
              <a:buChar char="Ø"/>
            </a:pPr>
            <a:r>
              <a:rPr lang="en-US" altLang="en-US" sz="2000">
                <a:solidFill>
                  <a:srgbClr val="000000"/>
                </a:solidFill>
                <a:latin typeface="Arial" panose="020B0604020202020204" pitchFamily="34" charset="0"/>
              </a:rPr>
              <a:t>No one was forced to convert to Islam</a:t>
            </a:r>
          </a:p>
          <a:p>
            <a:pPr>
              <a:spcBef>
                <a:spcPct val="30000"/>
              </a:spcBef>
              <a:buFontTx/>
              <a:buChar char="•"/>
            </a:pPr>
            <a:r>
              <a:rPr lang="en-US" altLang="en-US" sz="2000">
                <a:solidFill>
                  <a:srgbClr val="000000"/>
                </a:solidFill>
                <a:latin typeface="Arial" panose="020B0604020202020204" pitchFamily="34" charset="0"/>
              </a:rPr>
              <a:t>The right of all faiths to warship was respected</a:t>
            </a:r>
          </a:p>
          <a:p>
            <a:pPr>
              <a:spcBef>
                <a:spcPct val="30000"/>
              </a:spcBef>
              <a:buFontTx/>
              <a:buChar char="•"/>
            </a:pPr>
            <a:r>
              <a:rPr lang="en-US" altLang="en-US" sz="2000">
                <a:solidFill>
                  <a:srgbClr val="000000"/>
                </a:solidFill>
                <a:latin typeface="Arial" panose="020B0604020202020204" pitchFamily="34" charset="0"/>
              </a:rPr>
              <a:t>Sites of warship, holy places and shrines of all faiths were protected</a:t>
            </a:r>
            <a:r>
              <a:rPr lang="en-US" altLang="en-US" b="1">
                <a:latin typeface="Arial" panose="020B0604020202020204" pitchFamily="34" charset="0"/>
              </a:rPr>
              <a:t>   </a:t>
            </a:r>
          </a:p>
        </p:txBody>
      </p:sp>
      <p:sp>
        <p:nvSpPr>
          <p:cNvPr id="49155" name="Rectangle 3">
            <a:extLst>
              <a:ext uri="{FF2B5EF4-FFF2-40B4-BE49-F238E27FC236}">
                <a16:creationId xmlns:a16="http://schemas.microsoft.com/office/drawing/2014/main" id="{EF5BD421-A19D-94AB-BE89-279AE644E771}"/>
              </a:ext>
            </a:extLst>
          </p:cNvPr>
          <p:cNvSpPr>
            <a:spLocks noChangeArrowheads="1"/>
          </p:cNvSpPr>
          <p:nvPr/>
        </p:nvSpPr>
        <p:spPr bwMode="auto">
          <a:xfrm>
            <a:off x="2667000" y="228600"/>
            <a:ext cx="362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Relation with other Faiths</a:t>
            </a:r>
          </a:p>
        </p:txBody>
      </p:sp>
      <p:sp>
        <p:nvSpPr>
          <p:cNvPr id="49156" name="Line 4">
            <a:extLst>
              <a:ext uri="{FF2B5EF4-FFF2-40B4-BE49-F238E27FC236}">
                <a16:creationId xmlns:a16="http://schemas.microsoft.com/office/drawing/2014/main" id="{C9A470A8-A746-9F55-A860-9BAF0FECAC3B}"/>
              </a:ext>
            </a:extLst>
          </p:cNvPr>
          <p:cNvSpPr>
            <a:spLocks noChangeShapeType="1"/>
          </p:cNvSpPr>
          <p:nvPr/>
        </p:nvSpPr>
        <p:spPr bwMode="auto">
          <a:xfrm>
            <a:off x="304800" y="762000"/>
            <a:ext cx="8534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3C5BF92A-E670-EED2-C7C8-B885DC828596}"/>
              </a:ext>
            </a:extLst>
          </p:cNvPr>
          <p:cNvSpPr txBox="1">
            <a:spLocks noChangeArrowheads="1"/>
          </p:cNvSpPr>
          <p:nvPr/>
        </p:nvSpPr>
        <p:spPr bwMode="auto">
          <a:xfrm>
            <a:off x="152400" y="762000"/>
            <a:ext cx="873125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1038" indent="-338138">
              <a:defRPr sz="2400">
                <a:solidFill>
                  <a:schemeClr val="tx1"/>
                </a:solidFill>
                <a:latin typeface="Times New Roman" panose="02020603050405020304" pitchFamily="18" charset="0"/>
              </a:defRPr>
            </a:lvl2pPr>
            <a:lvl3pPr marL="1023938" indent="-2286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60000"/>
              </a:spcBef>
              <a:buFontTx/>
              <a:buChar char="•"/>
            </a:pPr>
            <a:r>
              <a:rPr lang="en-US" altLang="en-US" sz="1800" b="1">
                <a:latin typeface="Arial" panose="020B0604020202020204" pitchFamily="34" charset="0"/>
              </a:rPr>
              <a:t>Charity, Charity, Charity ….</a:t>
            </a:r>
            <a:endParaRPr lang="en-US" altLang="en-US" sz="1800">
              <a:latin typeface="Arial" panose="020B0604020202020204" pitchFamily="34" charset="0"/>
            </a:endParaRPr>
          </a:p>
          <a:p>
            <a:pPr lvl="1">
              <a:spcBef>
                <a:spcPct val="20000"/>
              </a:spcBef>
              <a:buFont typeface="Wingdings" panose="05000000000000000000" pitchFamily="2" charset="2"/>
              <a:buChar char="Ø"/>
            </a:pPr>
            <a:r>
              <a:rPr lang="en-US" altLang="en-US" sz="1800">
                <a:latin typeface="Arial" panose="020B0604020202020204" pitchFamily="34" charset="0"/>
              </a:rPr>
              <a:t>On top of  the Zakat. Help the orphan, the poor, the ill, the lost, the homeless, the elderly</a:t>
            </a:r>
          </a:p>
          <a:p>
            <a:pPr lvl="1">
              <a:spcBef>
                <a:spcPct val="20000"/>
              </a:spcBef>
              <a:buFont typeface="Wingdings" panose="05000000000000000000" pitchFamily="2" charset="2"/>
              <a:buChar char="Ø"/>
            </a:pPr>
            <a:r>
              <a:rPr lang="en-US" altLang="en-US" sz="1800">
                <a:latin typeface="Arial" panose="020B0604020202020204" pitchFamily="34" charset="0"/>
              </a:rPr>
              <a:t>Endless times in the Quran (16 times in Chapters 2-5 alone)</a:t>
            </a:r>
          </a:p>
          <a:p>
            <a:pPr>
              <a:spcBef>
                <a:spcPct val="30000"/>
              </a:spcBef>
              <a:buFontTx/>
              <a:buChar char="•"/>
            </a:pPr>
            <a:r>
              <a:rPr lang="en-US" altLang="en-US" sz="1800" b="1">
                <a:latin typeface="Arial" panose="020B0604020202020204" pitchFamily="34" charset="0"/>
              </a:rPr>
              <a:t>Freedom, Integrity, Equality, Justice …. </a:t>
            </a:r>
          </a:p>
          <a:p>
            <a:pPr lvl="1">
              <a:spcBef>
                <a:spcPct val="15000"/>
              </a:spcBef>
              <a:buFont typeface="Wingdings" panose="05000000000000000000" pitchFamily="2" charset="2"/>
              <a:buChar char="Ø"/>
            </a:pPr>
            <a:r>
              <a:rPr lang="en-US" altLang="en-US" sz="1800" b="1">
                <a:latin typeface="Arial" panose="020B0604020202020204" pitchFamily="34" charset="0"/>
              </a:rPr>
              <a:t> </a:t>
            </a:r>
            <a:r>
              <a:rPr lang="en-US" altLang="en-US" sz="1800" i="1">
                <a:latin typeface="Arial" panose="020B0604020202020204" pitchFamily="34" charset="0"/>
              </a:rPr>
              <a:t>“An hour of justice by a ruler is better than sixty days of hard work”</a:t>
            </a:r>
            <a:r>
              <a:rPr lang="en-US" altLang="en-US" sz="1800">
                <a:latin typeface="Arial" panose="020B0604020202020204" pitchFamily="34" charset="0"/>
              </a:rPr>
              <a:t> (Hadith)</a:t>
            </a:r>
          </a:p>
          <a:p>
            <a:pPr lvl="1">
              <a:spcBef>
                <a:spcPct val="15000"/>
              </a:spcBef>
              <a:buFont typeface="Wingdings" panose="05000000000000000000" pitchFamily="2" charset="2"/>
              <a:buChar char="Ø"/>
            </a:pPr>
            <a:r>
              <a:rPr lang="en-US" altLang="en-US" sz="1800">
                <a:latin typeface="Arial" panose="020B0604020202020204" pitchFamily="34" charset="0"/>
              </a:rPr>
              <a:t>Endless request for justice in the Quran (e.g., 2: 282; 6; 152) </a:t>
            </a:r>
          </a:p>
          <a:p>
            <a:pPr lvl="2">
              <a:spcBef>
                <a:spcPct val="30000"/>
              </a:spcBef>
              <a:buFontTx/>
              <a:buChar char="–"/>
            </a:pPr>
            <a:r>
              <a:rPr lang="en-US" altLang="en-US" sz="1800">
                <a:solidFill>
                  <a:srgbClr val="000000"/>
                </a:solidFill>
                <a:latin typeface="Arial" panose="020B0604020202020204" pitchFamily="34" charset="0"/>
              </a:rPr>
              <a:t>“</a:t>
            </a:r>
            <a:r>
              <a:rPr lang="en-US" altLang="en-US" sz="1800" i="1">
                <a:solidFill>
                  <a:srgbClr val="000000"/>
                </a:solidFill>
                <a:latin typeface="Arial" panose="020B0604020202020204" pitchFamily="34" charset="0"/>
              </a:rPr>
              <a:t>O mankind, We’ve created you from a male and a female and have made </a:t>
            </a:r>
          </a:p>
          <a:p>
            <a:pPr lvl="2"/>
            <a:r>
              <a:rPr lang="en-US" altLang="en-US" sz="1800" i="1">
                <a:solidFill>
                  <a:srgbClr val="000000"/>
                </a:solidFill>
                <a:latin typeface="Arial" panose="020B0604020202020204" pitchFamily="34" charset="0"/>
              </a:rPr>
              <a:t>	you nations and tribes that you may know and interact with each other.</a:t>
            </a:r>
          </a:p>
          <a:p>
            <a:pPr lvl="2"/>
            <a:r>
              <a:rPr lang="en-US" altLang="en-US" sz="1800" i="1">
                <a:solidFill>
                  <a:srgbClr val="000000"/>
                </a:solidFill>
                <a:latin typeface="Arial" panose="020B0604020202020204" pitchFamily="34" charset="0"/>
              </a:rPr>
              <a:t>	The noblest of you in the sight of God is the best in conduct”</a:t>
            </a:r>
            <a:r>
              <a:rPr lang="en-US" altLang="en-US" sz="1800">
                <a:solidFill>
                  <a:srgbClr val="000000"/>
                </a:solidFill>
                <a:latin typeface="Arial" panose="020B0604020202020204" pitchFamily="34" charset="0"/>
              </a:rPr>
              <a:t> (49:13).</a:t>
            </a:r>
          </a:p>
          <a:p>
            <a:pPr lvl="2">
              <a:spcBef>
                <a:spcPct val="30000"/>
              </a:spcBef>
              <a:buFontTx/>
              <a:buChar char="–"/>
            </a:pPr>
            <a:r>
              <a:rPr lang="en-US" altLang="en-US" sz="1800" i="1">
                <a:latin typeface="Arial" panose="020B0604020202020204" pitchFamily="34" charset="0"/>
              </a:rPr>
              <a:t>No Arab is privileged over non-Arab but by his or her conduct</a:t>
            </a:r>
            <a:r>
              <a:rPr lang="en-US" altLang="en-US" sz="1800">
                <a:latin typeface="Arial" panose="020B0604020202020204" pitchFamily="34" charset="0"/>
              </a:rPr>
              <a:t> (Hadith)</a:t>
            </a:r>
          </a:p>
          <a:p>
            <a:pPr lvl="2">
              <a:spcBef>
                <a:spcPct val="30000"/>
              </a:spcBef>
              <a:buFontTx/>
              <a:buChar char="–"/>
            </a:pPr>
            <a:r>
              <a:rPr lang="en-US" altLang="en-US" sz="1800" i="1">
                <a:latin typeface="Arial" panose="020B0604020202020204" pitchFamily="34" charset="0"/>
              </a:rPr>
              <a:t>All people are equal like the teeth of a comb</a:t>
            </a:r>
            <a:r>
              <a:rPr lang="en-US" altLang="en-US" sz="1800">
                <a:latin typeface="Arial" panose="020B0604020202020204" pitchFamily="34" charset="0"/>
              </a:rPr>
              <a:t> (Hadith)</a:t>
            </a:r>
            <a:endParaRPr lang="en-US" altLang="en-US" sz="1800">
              <a:solidFill>
                <a:srgbClr val="000000"/>
              </a:solidFill>
              <a:latin typeface="Arial" panose="020B0604020202020204" pitchFamily="34" charset="0"/>
            </a:endParaRPr>
          </a:p>
          <a:p>
            <a:pPr lvl="2">
              <a:lnSpc>
                <a:spcPct val="110000"/>
              </a:lnSpc>
              <a:spcBef>
                <a:spcPct val="30000"/>
              </a:spcBef>
              <a:buFontTx/>
              <a:buChar char="–"/>
            </a:pPr>
            <a:r>
              <a:rPr lang="en-US" altLang="en-US" sz="1800" i="1">
                <a:solidFill>
                  <a:srgbClr val="000000"/>
                </a:solidFill>
                <a:latin typeface="Arial" panose="020B0604020202020204" pitchFamily="34" charset="0"/>
              </a:rPr>
              <a:t>“You are not considered faithful in the sight of God unless you like for </a:t>
            </a:r>
          </a:p>
          <a:p>
            <a:pPr lvl="2"/>
            <a:r>
              <a:rPr lang="en-US" altLang="en-US" sz="1800" i="1">
                <a:solidFill>
                  <a:srgbClr val="000000"/>
                </a:solidFill>
                <a:latin typeface="Arial" panose="020B0604020202020204" pitchFamily="34" charset="0"/>
              </a:rPr>
              <a:t>	your brother </a:t>
            </a:r>
            <a:r>
              <a:rPr lang="en-US" altLang="en-US" sz="1800">
                <a:solidFill>
                  <a:srgbClr val="000000"/>
                </a:solidFill>
                <a:latin typeface="Arial" panose="020B0604020202020204" pitchFamily="34" charset="0"/>
              </a:rPr>
              <a:t>(read, others)</a:t>
            </a:r>
            <a:r>
              <a:rPr lang="en-US" altLang="en-US" sz="1800" i="1">
                <a:solidFill>
                  <a:srgbClr val="000000"/>
                </a:solidFill>
                <a:latin typeface="Arial" panose="020B0604020202020204" pitchFamily="34" charset="0"/>
              </a:rPr>
              <a:t> what you like for yourself</a:t>
            </a:r>
            <a:r>
              <a:rPr lang="en-US" altLang="en-US" sz="1800">
                <a:solidFill>
                  <a:srgbClr val="000000"/>
                </a:solidFill>
                <a:latin typeface="Arial" panose="020B0604020202020204" pitchFamily="34" charset="0"/>
              </a:rPr>
              <a:t>” (Hadith)</a:t>
            </a:r>
          </a:p>
          <a:p>
            <a:pPr lvl="2">
              <a:spcBef>
                <a:spcPct val="30000"/>
              </a:spcBef>
              <a:buFontTx/>
              <a:buChar char="–"/>
            </a:pPr>
            <a:r>
              <a:rPr lang="en-US" altLang="en-US" sz="1800" i="1">
                <a:solidFill>
                  <a:srgbClr val="000000"/>
                </a:solidFill>
                <a:latin typeface="Arial" panose="020B0604020202020204" pitchFamily="34" charset="0"/>
              </a:rPr>
              <a:t>when you are greeted with a greeting of peace, answer with an even better greeting, or at least the like thereof</a:t>
            </a:r>
            <a:r>
              <a:rPr lang="en-US" altLang="en-US" sz="1800">
                <a:solidFill>
                  <a:srgbClr val="000000"/>
                </a:solidFill>
                <a:latin typeface="Arial" panose="020B0604020202020204" pitchFamily="34" charset="0"/>
              </a:rPr>
              <a:t>" (4: 86).</a:t>
            </a:r>
          </a:p>
          <a:p>
            <a:pPr lvl="2"/>
            <a:endParaRPr lang="en-US" altLang="en-US" sz="1800">
              <a:solidFill>
                <a:srgbClr val="000000"/>
              </a:solidFill>
              <a:latin typeface="Arial" panose="020B0604020202020204" pitchFamily="34" charset="0"/>
            </a:endParaRPr>
          </a:p>
        </p:txBody>
      </p:sp>
      <p:sp>
        <p:nvSpPr>
          <p:cNvPr id="51203" name="Line 3">
            <a:extLst>
              <a:ext uri="{FF2B5EF4-FFF2-40B4-BE49-F238E27FC236}">
                <a16:creationId xmlns:a16="http://schemas.microsoft.com/office/drawing/2014/main" id="{9C7631B9-E301-9E4E-E272-DE06E7028F0E}"/>
              </a:ext>
            </a:extLst>
          </p:cNvPr>
          <p:cNvSpPr>
            <a:spLocks noChangeShapeType="1"/>
          </p:cNvSpPr>
          <p:nvPr/>
        </p:nvSpPr>
        <p:spPr bwMode="auto">
          <a:xfrm>
            <a:off x="533400" y="762000"/>
            <a:ext cx="79248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04" name="Text Box 4">
            <a:extLst>
              <a:ext uri="{FF2B5EF4-FFF2-40B4-BE49-F238E27FC236}">
                <a16:creationId xmlns:a16="http://schemas.microsoft.com/office/drawing/2014/main" id="{94F4554F-371D-0A81-C4ED-F948D6BF191A}"/>
              </a:ext>
            </a:extLst>
          </p:cNvPr>
          <p:cNvSpPr txBox="1">
            <a:spLocks noChangeArrowheads="1"/>
          </p:cNvSpPr>
          <p:nvPr/>
        </p:nvSpPr>
        <p:spPr bwMode="auto">
          <a:xfrm>
            <a:off x="3124200" y="228600"/>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Social Justice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A236AD6-6485-BFDB-9919-4B5A30C94D01}"/>
              </a:ext>
            </a:extLst>
          </p:cNvPr>
          <p:cNvSpPr>
            <a:spLocks noChangeArrowheads="1"/>
          </p:cNvSpPr>
          <p:nvPr/>
        </p:nvSpPr>
        <p:spPr bwMode="auto">
          <a:xfrm>
            <a:off x="304800" y="1066800"/>
            <a:ext cx="85915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pPr>
            <a:r>
              <a:rPr lang="en-US" altLang="en-US" sz="1800" b="1">
                <a:latin typeface="Arial" panose="020B0604020202020204" pitchFamily="34" charset="0"/>
              </a:rPr>
              <a:t>Right and Status of Women</a:t>
            </a:r>
          </a:p>
          <a:p>
            <a:pPr>
              <a:lnSpc>
                <a:spcPct val="120000"/>
              </a:lnSpc>
              <a:buFontTx/>
              <a:buChar char="•"/>
            </a:pPr>
            <a:r>
              <a:rPr lang="en-US" altLang="en-US" sz="1800">
                <a:latin typeface="Arial" panose="020B0604020202020204" pitchFamily="34" charset="0"/>
              </a:rPr>
              <a:t>Eliminated many pre-Islamic discriminatory practices</a:t>
            </a:r>
          </a:p>
          <a:p>
            <a:pPr>
              <a:lnSpc>
                <a:spcPct val="120000"/>
              </a:lnSpc>
              <a:buFontTx/>
              <a:buChar char="•"/>
            </a:pPr>
            <a:r>
              <a:rPr lang="en-US" altLang="en-US" sz="1800">
                <a:latin typeface="Arial" panose="020B0604020202020204" pitchFamily="34" charset="0"/>
              </a:rPr>
              <a:t>Gave women rights (e.g., inheritance) and equality to men, both were made </a:t>
            </a:r>
          </a:p>
          <a:p>
            <a:r>
              <a:rPr lang="en-US" altLang="en-US" sz="1800">
                <a:latin typeface="Arial" panose="020B0604020202020204" pitchFamily="34" charset="0"/>
              </a:rPr>
              <a:t>	from a single soul (e.g., 4:1) </a:t>
            </a:r>
          </a:p>
          <a:p>
            <a:pPr>
              <a:lnSpc>
                <a:spcPct val="120000"/>
              </a:lnSpc>
              <a:buFontTx/>
              <a:buChar char="•"/>
            </a:pPr>
            <a:r>
              <a:rPr lang="en-US" altLang="en-US" sz="1800">
                <a:latin typeface="Arial" panose="020B0604020202020204" pitchFamily="34" charset="0"/>
              </a:rPr>
              <a:t>Limited the number of wives a man can marry</a:t>
            </a:r>
          </a:p>
          <a:p>
            <a:pPr>
              <a:spcBef>
                <a:spcPct val="30000"/>
              </a:spcBef>
              <a:buFontTx/>
              <a:buChar char="•"/>
            </a:pPr>
            <a:r>
              <a:rPr lang="en-US" altLang="en-US" sz="1800">
                <a:latin typeface="Arial" panose="020B0604020202020204" pitchFamily="34" charset="0"/>
              </a:rPr>
              <a:t>Treat women with kindness and respect their rights as equal to men </a:t>
            </a:r>
          </a:p>
          <a:p>
            <a:pPr>
              <a:spcBef>
                <a:spcPct val="30000"/>
              </a:spcBef>
            </a:pPr>
            <a:r>
              <a:rPr lang="en-US" altLang="en-US" sz="1800" u="sng">
                <a:latin typeface="Arial" panose="020B0604020202020204" pitchFamily="34" charset="0"/>
              </a:rPr>
              <a:t>The hijab</a:t>
            </a:r>
            <a:r>
              <a:rPr lang="en-US" altLang="en-US" sz="1800">
                <a:latin typeface="Arial" panose="020B0604020202020204" pitchFamily="34" charset="0"/>
              </a:rPr>
              <a:t> or head scarf</a:t>
            </a:r>
          </a:p>
          <a:p>
            <a:pPr>
              <a:lnSpc>
                <a:spcPct val="120000"/>
              </a:lnSpc>
              <a:buFontTx/>
              <a:buChar char="•"/>
            </a:pPr>
            <a:r>
              <a:rPr lang="en-US" altLang="en-US" sz="1800">
                <a:latin typeface="Arial" panose="020B0604020202020204" pitchFamily="34" charset="0"/>
              </a:rPr>
              <a:t>Modest dress apply to women and men equally (Quran and Hadith). </a:t>
            </a:r>
          </a:p>
          <a:p>
            <a:pPr>
              <a:lnSpc>
                <a:spcPct val="120000"/>
              </a:lnSpc>
              <a:buFontTx/>
              <a:buChar char="•"/>
            </a:pPr>
            <a:r>
              <a:rPr lang="en-US" altLang="en-US" sz="1800">
                <a:latin typeface="Arial" panose="020B0604020202020204" pitchFamily="34" charset="0"/>
              </a:rPr>
              <a:t>Women are required to cover their bodies so that their figure is not revealed. </a:t>
            </a:r>
          </a:p>
          <a:p>
            <a:pPr>
              <a:lnSpc>
                <a:spcPct val="120000"/>
              </a:lnSpc>
              <a:buFontTx/>
              <a:buChar char="•"/>
            </a:pPr>
            <a:r>
              <a:rPr lang="en-US" altLang="en-US" sz="1800">
                <a:latin typeface="Arial" panose="020B0604020202020204" pitchFamily="34" charset="0"/>
              </a:rPr>
              <a:t>Women are not required to cover their faces. </a:t>
            </a:r>
          </a:p>
          <a:p>
            <a:pPr>
              <a:spcBef>
                <a:spcPct val="60000"/>
              </a:spcBef>
              <a:buFontTx/>
              <a:buChar char="•"/>
            </a:pPr>
            <a:r>
              <a:rPr lang="en-US" altLang="en-US" sz="1800">
                <a:latin typeface="Arial" panose="020B0604020202020204" pitchFamily="34" charset="0"/>
              </a:rPr>
              <a:t>The forbidden or ‘taboo’ (muharramat) include pork, blood, improperly butchered </a:t>
            </a:r>
          </a:p>
          <a:p>
            <a:r>
              <a:rPr lang="en-US" altLang="en-US" sz="1800">
                <a:latin typeface="Arial" panose="020B0604020202020204" pitchFamily="34" charset="0"/>
              </a:rPr>
              <a:t>	animals, baby animals, gambling, and charging interest  </a:t>
            </a:r>
          </a:p>
          <a:p>
            <a:pPr>
              <a:lnSpc>
                <a:spcPct val="120000"/>
              </a:lnSpc>
              <a:buFontTx/>
              <a:buChar char="•"/>
            </a:pPr>
            <a:r>
              <a:rPr lang="en-US" altLang="en-US" sz="1800">
                <a:latin typeface="Arial" panose="020B0604020202020204" pitchFamily="34" charset="0"/>
              </a:rPr>
              <a:t>Alcohol drinking was gradually disallowed</a:t>
            </a:r>
          </a:p>
        </p:txBody>
      </p:sp>
      <p:sp>
        <p:nvSpPr>
          <p:cNvPr id="53251" name="Rectangle 3">
            <a:extLst>
              <a:ext uri="{FF2B5EF4-FFF2-40B4-BE49-F238E27FC236}">
                <a16:creationId xmlns:a16="http://schemas.microsoft.com/office/drawing/2014/main" id="{418FEE78-D4DF-0C05-9010-9B1EB0A73EF5}"/>
              </a:ext>
            </a:extLst>
          </p:cNvPr>
          <p:cNvSpPr>
            <a:spLocks noChangeArrowheads="1"/>
          </p:cNvSpPr>
          <p:nvPr/>
        </p:nvSpPr>
        <p:spPr bwMode="auto">
          <a:xfrm>
            <a:off x="2819400" y="280988"/>
            <a:ext cx="2552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Other Values</a:t>
            </a:r>
            <a:endParaRPr lang="en-US" altLang="en-US"/>
          </a:p>
        </p:txBody>
      </p:sp>
      <p:sp>
        <p:nvSpPr>
          <p:cNvPr id="53252" name="Line 4">
            <a:extLst>
              <a:ext uri="{FF2B5EF4-FFF2-40B4-BE49-F238E27FC236}">
                <a16:creationId xmlns:a16="http://schemas.microsoft.com/office/drawing/2014/main" id="{0DCD242E-42F0-391B-3E10-EE40230B3EAB}"/>
              </a:ext>
            </a:extLst>
          </p:cNvPr>
          <p:cNvSpPr>
            <a:spLocks noChangeShapeType="1"/>
          </p:cNvSpPr>
          <p:nvPr/>
        </p:nvSpPr>
        <p:spPr bwMode="auto">
          <a:xfrm>
            <a:off x="457200" y="914400"/>
            <a:ext cx="8153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B2AAE29-F654-DA24-7F7D-29842F385485}"/>
              </a:ext>
            </a:extLst>
          </p:cNvPr>
          <p:cNvSpPr>
            <a:spLocks noChangeArrowheads="1"/>
          </p:cNvSpPr>
          <p:nvPr/>
        </p:nvSpPr>
        <p:spPr bwMode="auto">
          <a:xfrm>
            <a:off x="1219200" y="1905000"/>
            <a:ext cx="6629400" cy="2209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rgbClr val="FF0000"/>
                </a:solidFill>
              </a:rPr>
              <a:t>Science and Civilization</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FB31930-040F-E773-12AF-AF2E5ECB4EE5}"/>
              </a:ext>
            </a:extLst>
          </p:cNvPr>
          <p:cNvSpPr>
            <a:spLocks noChangeArrowheads="1"/>
          </p:cNvSpPr>
          <p:nvPr/>
        </p:nvSpPr>
        <p:spPr bwMode="auto">
          <a:xfrm>
            <a:off x="381000" y="304800"/>
            <a:ext cx="8618538"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buFontTx/>
              <a:buChar char="•"/>
            </a:pPr>
            <a:r>
              <a:rPr lang="en-US" altLang="en-US" sz="2000">
                <a:latin typeface="Arial" panose="020B0604020202020204" pitchFamily="34" charset="0"/>
              </a:rPr>
              <a:t>A dedicated quest for knowledge and a burst of scientific innovation </a:t>
            </a:r>
          </a:p>
          <a:p>
            <a:r>
              <a:rPr lang="en-US" altLang="en-US" sz="2000">
                <a:latin typeface="Arial" panose="020B0604020202020204" pitchFamily="34" charset="0"/>
              </a:rPr>
              <a:t>	in a multi-ethnic and multi-faith society</a:t>
            </a:r>
          </a:p>
          <a:p>
            <a:pPr>
              <a:lnSpc>
                <a:spcPct val="130000"/>
              </a:lnSpc>
              <a:buFontTx/>
              <a:buChar char="•"/>
            </a:pPr>
            <a:r>
              <a:rPr lang="en-US" altLang="en-US" sz="2000">
                <a:latin typeface="Arial" panose="020B0604020202020204" pitchFamily="34" charset="0"/>
              </a:rPr>
              <a:t>Lasted for over 8 centuries, and produced a plethora of knowledge and </a:t>
            </a:r>
          </a:p>
          <a:p>
            <a:r>
              <a:rPr lang="en-US" altLang="en-US" sz="2000">
                <a:latin typeface="Arial" panose="020B0604020202020204" pitchFamily="34" charset="0"/>
              </a:rPr>
              <a:t>	discoveries in all disciplines </a:t>
            </a:r>
          </a:p>
          <a:p>
            <a:pPr>
              <a:lnSpc>
                <a:spcPct val="130000"/>
              </a:lnSpc>
              <a:buFontTx/>
              <a:buChar char="•"/>
            </a:pPr>
            <a:r>
              <a:rPr lang="en-US" altLang="en-US" sz="2000">
                <a:latin typeface="Arial" panose="020B0604020202020204" pitchFamily="34" charset="0"/>
              </a:rPr>
              <a:t>Induced the later European renaissance </a:t>
            </a:r>
          </a:p>
          <a:p>
            <a:pPr>
              <a:lnSpc>
                <a:spcPct val="130000"/>
              </a:lnSpc>
              <a:buFontTx/>
              <a:buChar char="•"/>
            </a:pPr>
            <a:r>
              <a:rPr lang="en-US" altLang="en-US" sz="2000">
                <a:latin typeface="Arial" panose="020B0604020202020204" pitchFamily="34" charset="0"/>
              </a:rPr>
              <a:t>The Arabic tong, invigorated by the Quran, was the vehicle, and tolerant, </a:t>
            </a:r>
          </a:p>
          <a:p>
            <a:r>
              <a:rPr lang="en-US" altLang="en-US" sz="2000">
                <a:latin typeface="Arial" panose="020B0604020202020204" pitchFamily="34" charset="0"/>
              </a:rPr>
              <a:t>	inclusive, and  knowledge-advocate Islamic faith was the culture</a:t>
            </a:r>
          </a:p>
          <a:p>
            <a:pPr>
              <a:spcBef>
                <a:spcPct val="120000"/>
              </a:spcBef>
              <a:buFontTx/>
              <a:buChar char="•"/>
            </a:pPr>
            <a:r>
              <a:rPr lang="en-US" altLang="en-US" sz="2000">
                <a:latin typeface="Arial" panose="020B0604020202020204" pitchFamily="34" charset="0"/>
              </a:rPr>
              <a:t>Repeated requests in both the Quran and the Hadith for seeking </a:t>
            </a:r>
          </a:p>
          <a:p>
            <a:r>
              <a:rPr lang="en-US" altLang="en-US" sz="2000">
                <a:latin typeface="Arial" panose="020B0604020202020204" pitchFamily="34" charset="0"/>
              </a:rPr>
              <a:t>	knowledge, and application of rational thinking</a:t>
            </a:r>
          </a:p>
          <a:p>
            <a:pPr lvl="1">
              <a:spcBef>
                <a:spcPct val="20000"/>
              </a:spcBef>
              <a:buFont typeface="Wingdings" panose="05000000000000000000" pitchFamily="2" charset="2"/>
              <a:buChar char="Ø"/>
            </a:pPr>
            <a:r>
              <a:rPr lang="en-US" altLang="en-US" sz="2000" i="1">
                <a:latin typeface="Arial" panose="020B0604020202020204" pitchFamily="34" charset="0"/>
              </a:rPr>
              <a:t>Seek knowledge even in China</a:t>
            </a:r>
          </a:p>
          <a:p>
            <a:pPr lvl="1">
              <a:spcBef>
                <a:spcPct val="15000"/>
              </a:spcBef>
              <a:buFont typeface="Wingdings" panose="05000000000000000000" pitchFamily="2" charset="2"/>
              <a:buChar char="Ø"/>
            </a:pPr>
            <a:r>
              <a:rPr lang="en-US" altLang="en-US" sz="2000" i="1">
                <a:latin typeface="Arial" panose="020B0604020202020204" pitchFamily="34" charset="0"/>
              </a:rPr>
              <a:t>Seek knowledge from crib to grave</a:t>
            </a:r>
          </a:p>
          <a:p>
            <a:pPr lvl="1">
              <a:spcBef>
                <a:spcPct val="15000"/>
              </a:spcBef>
              <a:buFont typeface="Wingdings" panose="05000000000000000000" pitchFamily="2" charset="2"/>
              <a:buChar char="Ø"/>
            </a:pPr>
            <a:r>
              <a:rPr lang="en-US" altLang="en-US" sz="2000" i="1">
                <a:latin typeface="Arial" panose="020B0604020202020204" pitchFamily="34" charset="0"/>
              </a:rPr>
              <a:t>On judgement day, the ink of scientists is valued by God higher </a:t>
            </a:r>
          </a:p>
          <a:p>
            <a:pPr lvl="1"/>
            <a:r>
              <a:rPr lang="en-US" altLang="en-US" sz="2000" i="1">
                <a:latin typeface="Arial" panose="020B0604020202020204" pitchFamily="34" charset="0"/>
              </a:rPr>
              <a:t>	than the blood of martyrs</a:t>
            </a:r>
          </a:p>
          <a:p>
            <a:pPr lvl="1">
              <a:spcBef>
                <a:spcPct val="15000"/>
              </a:spcBef>
              <a:buFont typeface="Wingdings" panose="05000000000000000000" pitchFamily="2" charset="2"/>
              <a:buChar char="Ø"/>
            </a:pPr>
            <a:r>
              <a:rPr lang="en-US" altLang="en-US" sz="2000" i="1">
                <a:latin typeface="Arial" panose="020B0604020202020204" pitchFamily="34" charset="0"/>
              </a:rPr>
              <a:t>The two important disciplines of science are theology and Biology</a:t>
            </a:r>
          </a:p>
          <a:p>
            <a:pPr>
              <a:spcBef>
                <a:spcPct val="120000"/>
              </a:spcBef>
              <a:buFontTx/>
              <a:buChar char="•"/>
            </a:pPr>
            <a:r>
              <a:rPr lang="en-US" altLang="en-US" sz="2000" i="1">
                <a:latin typeface="Arial" panose="020B0604020202020204" pitchFamily="34" charset="0"/>
              </a:rPr>
              <a:t>  </a:t>
            </a:r>
            <a:r>
              <a:rPr lang="en-US" altLang="en-US" sz="2000">
                <a:latin typeface="Arial" panose="020B0604020202020204" pitchFamily="34" charset="0"/>
              </a:rPr>
              <a:t>Initially, massive translation of Greek and Indian writings</a:t>
            </a:r>
          </a:p>
          <a:p>
            <a:pPr lvl="1">
              <a:spcBef>
                <a:spcPct val="15000"/>
              </a:spcBef>
              <a:buFont typeface="Wingdings" panose="05000000000000000000" pitchFamily="2" charset="2"/>
              <a:buChar char="Ø"/>
            </a:pPr>
            <a:r>
              <a:rPr lang="en-US" altLang="en-US" sz="1800">
                <a:latin typeface="Arial" panose="020B0604020202020204" pitchFamily="34" charset="0"/>
              </a:rPr>
              <a:t>preserved all literary and scientific works and transmitted them to Europe</a:t>
            </a:r>
            <a:endParaRPr lang="en-US" altLang="en-US" sz="2000">
              <a:latin typeface="Arial" panose="020B0604020202020204" pitchFamily="34" charset="0"/>
            </a:endParaRPr>
          </a:p>
          <a:p>
            <a:endParaRPr lang="en-US" altLang="en-US" sz="180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A2EE4155-F637-BC66-2D9C-1EBEB0BB79B5}"/>
              </a:ext>
            </a:extLst>
          </p:cNvPr>
          <p:cNvSpPr txBox="1">
            <a:spLocks noChangeArrowheads="1"/>
          </p:cNvSpPr>
          <p:nvPr/>
        </p:nvSpPr>
        <p:spPr bwMode="auto">
          <a:xfrm>
            <a:off x="2209800" y="1954213"/>
            <a:ext cx="42386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800">
                <a:latin typeface="Arial" panose="020B0604020202020204" pitchFamily="34" charset="0"/>
              </a:rPr>
              <a:t>Medicine and Pharmacy</a:t>
            </a:r>
          </a:p>
          <a:p>
            <a:pPr>
              <a:buFontTx/>
              <a:buChar char="•"/>
            </a:pPr>
            <a:r>
              <a:rPr lang="en-US" altLang="en-US" sz="2800">
                <a:latin typeface="Arial" panose="020B0604020202020204" pitchFamily="34" charset="0"/>
              </a:rPr>
              <a:t>Chemistry and Physics</a:t>
            </a:r>
          </a:p>
          <a:p>
            <a:pPr>
              <a:buFontTx/>
              <a:buChar char="•"/>
            </a:pPr>
            <a:r>
              <a:rPr lang="en-US" altLang="en-US" sz="2800">
                <a:latin typeface="Arial" panose="020B0604020202020204" pitchFamily="34" charset="0"/>
              </a:rPr>
              <a:t>Mathmatics</a:t>
            </a:r>
          </a:p>
          <a:p>
            <a:pPr>
              <a:buFontTx/>
              <a:buChar char="•"/>
            </a:pPr>
            <a:r>
              <a:rPr lang="en-US" altLang="en-US" sz="2800">
                <a:latin typeface="Arial" panose="020B0604020202020204" pitchFamily="34" charset="0"/>
              </a:rPr>
              <a:t>Astronomy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D49EA5B4-0C42-81EB-65C8-DFED6764F336}"/>
              </a:ext>
            </a:extLst>
          </p:cNvPr>
          <p:cNvSpPr txBox="1">
            <a:spLocks noChangeArrowheads="1"/>
          </p:cNvSpPr>
          <p:nvPr/>
        </p:nvSpPr>
        <p:spPr bwMode="auto">
          <a:xfrm>
            <a:off x="2057400" y="52388"/>
            <a:ext cx="453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Medicine and Pharmacy</a:t>
            </a:r>
            <a:endParaRPr lang="en-US" altLang="en-US" sz="1800" b="1" u="sng"/>
          </a:p>
        </p:txBody>
      </p:sp>
      <p:sp>
        <p:nvSpPr>
          <p:cNvPr id="59395" name="Text Box 3">
            <a:extLst>
              <a:ext uri="{FF2B5EF4-FFF2-40B4-BE49-F238E27FC236}">
                <a16:creationId xmlns:a16="http://schemas.microsoft.com/office/drawing/2014/main" id="{3E5FB6BF-2007-23A3-9C13-7E3A2987E35E}"/>
              </a:ext>
            </a:extLst>
          </p:cNvPr>
          <p:cNvSpPr txBox="1">
            <a:spLocks noChangeArrowheads="1"/>
          </p:cNvSpPr>
          <p:nvPr/>
        </p:nvSpPr>
        <p:spPr bwMode="auto">
          <a:xfrm>
            <a:off x="304800" y="685800"/>
            <a:ext cx="8513763"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1038" indent="-338138">
              <a:defRPr sz="2400">
                <a:solidFill>
                  <a:schemeClr val="tx1"/>
                </a:solidFill>
                <a:latin typeface="Times New Roman" panose="02020603050405020304" pitchFamily="18" charset="0"/>
              </a:defRPr>
            </a:lvl2pPr>
            <a:lvl3pPr marL="91757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50000"/>
              </a:lnSpc>
              <a:buFontTx/>
              <a:buChar char="•"/>
            </a:pPr>
            <a:r>
              <a:rPr lang="en-US" altLang="en-US" sz="1800">
                <a:latin typeface="Arial" panose="020B0604020202020204" pitchFamily="34" charset="0"/>
              </a:rPr>
              <a:t>Institutionalized and regulated the practice of Medicine and Pharmacy</a:t>
            </a:r>
          </a:p>
          <a:p>
            <a:pPr lvl="1">
              <a:buFont typeface="Wingdings" panose="05000000000000000000" pitchFamily="2" charset="2"/>
              <a:buChar char="Ø"/>
            </a:pPr>
            <a:r>
              <a:rPr lang="en-US" altLang="en-US" sz="1800">
                <a:latin typeface="Arial" panose="020B0604020202020204" pitchFamily="34" charset="0"/>
              </a:rPr>
              <a:t>The modern concept of clinics</a:t>
            </a:r>
            <a:endParaRPr lang="en-US" altLang="en-US" sz="1800" b="1">
              <a:latin typeface="Arial" panose="020B0604020202020204" pitchFamily="34" charset="0"/>
            </a:endParaRPr>
          </a:p>
          <a:p>
            <a:pPr lvl="1">
              <a:buFont typeface="Wingdings" panose="05000000000000000000" pitchFamily="2" charset="2"/>
              <a:buChar char="Ø"/>
            </a:pPr>
            <a:r>
              <a:rPr lang="en-US" altLang="en-US" sz="1800">
                <a:latin typeface="Arial" panose="020B0604020202020204" pitchFamily="34" charset="0"/>
              </a:rPr>
              <a:t>Board exams and license to practice. Regulatory boards (FDA's!!!)</a:t>
            </a:r>
          </a:p>
          <a:p>
            <a:pPr lvl="1">
              <a:buFont typeface="Wingdings" panose="05000000000000000000" pitchFamily="2" charset="2"/>
              <a:buChar char="Ø"/>
            </a:pPr>
            <a:r>
              <a:rPr lang="en-US" altLang="en-US" sz="1800">
                <a:latin typeface="Arial" panose="020B0604020202020204" pitchFamily="34" charset="0"/>
              </a:rPr>
              <a:t>Classification of plants and Algae for their medical use, and outlined possible side effects (PDR’s!!)</a:t>
            </a:r>
          </a:p>
          <a:p>
            <a:pPr>
              <a:spcBef>
                <a:spcPct val="30000"/>
              </a:spcBef>
            </a:pPr>
            <a:r>
              <a:rPr lang="en-US" altLang="en-US" sz="1800" u="sng">
                <a:latin typeface="Arial" panose="020B0604020202020204" pitchFamily="34" charset="0"/>
              </a:rPr>
              <a:t>Hospitals</a:t>
            </a:r>
            <a:r>
              <a:rPr lang="en-US" altLang="en-US" sz="1800">
                <a:latin typeface="Arial" panose="020B0604020202020204" pitchFamily="34" charset="0"/>
              </a:rPr>
              <a:t>: </a:t>
            </a:r>
          </a:p>
          <a:p>
            <a:pPr lvl="1">
              <a:spcBef>
                <a:spcPct val="15000"/>
              </a:spcBef>
              <a:buFontTx/>
              <a:buChar char="•"/>
            </a:pPr>
            <a:r>
              <a:rPr lang="en-US" altLang="en-US" sz="1800">
                <a:latin typeface="Arial" panose="020B0604020202020204" pitchFamily="34" charset="0"/>
              </a:rPr>
              <a:t>Tens, including specialized, in each of Baghdad, Qurtoba, and Damascus.  </a:t>
            </a:r>
          </a:p>
          <a:p>
            <a:pPr lvl="1">
              <a:spcBef>
                <a:spcPct val="15000"/>
              </a:spcBef>
              <a:buFontTx/>
              <a:buChar char="•"/>
            </a:pPr>
            <a:r>
              <a:rPr lang="en-US" altLang="en-US" sz="1800">
                <a:latin typeface="Arial" panose="020B0604020202020204" pitchFamily="34" charset="0"/>
              </a:rPr>
              <a:t>Mobile hospitals for emergency. </a:t>
            </a:r>
          </a:p>
          <a:p>
            <a:pPr lvl="1">
              <a:spcBef>
                <a:spcPct val="15000"/>
              </a:spcBef>
              <a:buFontTx/>
              <a:buChar char="•"/>
            </a:pPr>
            <a:r>
              <a:rPr lang="en-US" altLang="en-US" sz="1800">
                <a:latin typeface="Arial" panose="020B0604020202020204" pitchFamily="34" charset="0"/>
              </a:rPr>
              <a:t>Departments and University Hospitals.</a:t>
            </a:r>
          </a:p>
          <a:p>
            <a:pPr lvl="1">
              <a:spcBef>
                <a:spcPct val="15000"/>
              </a:spcBef>
              <a:buFontTx/>
              <a:buChar char="•"/>
            </a:pPr>
            <a:r>
              <a:rPr lang="en-US" altLang="en-US" sz="1800">
                <a:latin typeface="Arial" panose="020B0604020202020204" pitchFamily="34" charset="0"/>
              </a:rPr>
              <a:t>Patients records and vital signs, urine tests, family history. </a:t>
            </a:r>
          </a:p>
          <a:p>
            <a:pPr>
              <a:spcBef>
                <a:spcPct val="40000"/>
              </a:spcBef>
            </a:pPr>
            <a:r>
              <a:rPr lang="en-US" altLang="en-US" sz="1800" u="sng">
                <a:latin typeface="Arial" panose="020B0604020202020204" pitchFamily="34" charset="0"/>
              </a:rPr>
              <a:t>Surgery</a:t>
            </a:r>
            <a:r>
              <a:rPr lang="en-US" altLang="en-US" sz="1800">
                <a:latin typeface="Arial" panose="020B0604020202020204" pitchFamily="34" charset="0"/>
              </a:rPr>
              <a:t>: </a:t>
            </a:r>
          </a:p>
          <a:p>
            <a:pPr lvl="1">
              <a:spcBef>
                <a:spcPct val="20000"/>
              </a:spcBef>
              <a:buFontTx/>
              <a:buChar char="•"/>
            </a:pPr>
            <a:r>
              <a:rPr lang="en-US" altLang="en-US" sz="1800">
                <a:latin typeface="Arial" panose="020B0604020202020204" pitchFamily="34" charset="0"/>
              </a:rPr>
              <a:t>Threads from animals intestine. </a:t>
            </a:r>
          </a:p>
          <a:p>
            <a:pPr lvl="1">
              <a:spcBef>
                <a:spcPct val="20000"/>
              </a:spcBef>
              <a:buFontTx/>
              <a:buChar char="•"/>
            </a:pPr>
            <a:r>
              <a:rPr lang="en-US" altLang="en-US" sz="1800">
                <a:latin typeface="Arial" panose="020B0604020202020204" pitchFamily="34" charset="0"/>
              </a:rPr>
              <a:t>Opium and Hashish for Anesthesia. </a:t>
            </a:r>
          </a:p>
          <a:p>
            <a:pPr lvl="1">
              <a:spcBef>
                <a:spcPct val="20000"/>
              </a:spcBef>
              <a:buFontTx/>
              <a:buChar char="•"/>
            </a:pPr>
            <a:r>
              <a:rPr lang="en-US" altLang="en-US" sz="1800">
                <a:latin typeface="Arial" panose="020B0604020202020204" pitchFamily="34" charset="0"/>
              </a:rPr>
              <a:t>Alcohol as disinfectant. </a:t>
            </a:r>
          </a:p>
          <a:p>
            <a:pPr lvl="1">
              <a:spcBef>
                <a:spcPct val="20000"/>
              </a:spcBef>
              <a:buFontTx/>
              <a:buChar char="•"/>
            </a:pPr>
            <a:r>
              <a:rPr lang="en-US" altLang="en-US" sz="1800">
                <a:latin typeface="Arial" panose="020B0604020202020204" pitchFamily="34" charset="0"/>
              </a:rPr>
              <a:t>Treatment of cataract, and removal of kidney and gallbladder stones</a:t>
            </a:r>
          </a:p>
          <a:p>
            <a:pPr>
              <a:spcBef>
                <a:spcPct val="20000"/>
              </a:spcBef>
            </a:pPr>
            <a:r>
              <a:rPr lang="en-US" altLang="en-US" sz="1800" u="sng">
                <a:latin typeface="Arial" panose="020B0604020202020204" pitchFamily="34" charset="0"/>
              </a:rPr>
              <a:t>Autopsy </a:t>
            </a:r>
            <a:r>
              <a:rPr lang="en-US" altLang="en-US" sz="1800">
                <a:latin typeface="Arial" panose="020B0604020202020204" pitchFamily="34" charset="0"/>
              </a:rPr>
              <a:t>!!!</a:t>
            </a:r>
            <a:endParaRPr lang="en-US" altLang="en-US" sz="1800" u="sng">
              <a:latin typeface="Arial" panose="020B0604020202020204" pitchFamily="34" charset="0"/>
            </a:endParaRPr>
          </a:p>
          <a:p>
            <a:pPr lvl="1">
              <a:spcBef>
                <a:spcPct val="20000"/>
              </a:spcBef>
              <a:buFontTx/>
              <a:buChar char="•"/>
            </a:pPr>
            <a:r>
              <a:rPr lang="en-US" altLang="en-US" sz="1800">
                <a:latin typeface="Arial" panose="020B0604020202020204" pitchFamily="34" charset="0"/>
              </a:rPr>
              <a:t>Students training (Anatomy)</a:t>
            </a:r>
          </a:p>
          <a:p>
            <a:pPr lvl="1">
              <a:spcBef>
                <a:spcPct val="20000"/>
              </a:spcBef>
              <a:buFontTx/>
              <a:buChar char="•"/>
            </a:pPr>
            <a:r>
              <a:rPr lang="en-US" altLang="en-US" sz="1800">
                <a:latin typeface="Arial" panose="020B0604020202020204" pitchFamily="34" charset="0"/>
              </a:rPr>
              <a:t>Cause of death</a:t>
            </a:r>
          </a:p>
          <a:p>
            <a:r>
              <a:rPr lang="en-US" altLang="en-US" sz="1800">
                <a:latin typeface="Arial" panose="020B0604020202020204" pitchFamily="34" charset="0"/>
              </a:rPr>
              <a:t>   </a:t>
            </a:r>
          </a:p>
        </p:txBody>
      </p:sp>
      <p:sp>
        <p:nvSpPr>
          <p:cNvPr id="59396" name="Line 4">
            <a:extLst>
              <a:ext uri="{FF2B5EF4-FFF2-40B4-BE49-F238E27FC236}">
                <a16:creationId xmlns:a16="http://schemas.microsoft.com/office/drawing/2014/main" id="{9A9A9BBC-AADA-4137-9445-B1A22CFE13C5}"/>
              </a:ext>
            </a:extLst>
          </p:cNvPr>
          <p:cNvSpPr>
            <a:spLocks noChangeShapeType="1"/>
          </p:cNvSpPr>
          <p:nvPr/>
        </p:nvSpPr>
        <p:spPr bwMode="auto">
          <a:xfrm>
            <a:off x="381000" y="685800"/>
            <a:ext cx="85344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BC0DB7C-123F-CF1C-2D65-57342D75C214}"/>
              </a:ext>
            </a:extLst>
          </p:cNvPr>
          <p:cNvSpPr>
            <a:spLocks noChangeArrowheads="1"/>
          </p:cNvSpPr>
          <p:nvPr/>
        </p:nvSpPr>
        <p:spPr bwMode="auto">
          <a:xfrm>
            <a:off x="3581400" y="179388"/>
            <a:ext cx="1484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t>Islam</a:t>
            </a:r>
            <a:endParaRPr lang="en-US" altLang="en-US" sz="3200" b="1"/>
          </a:p>
        </p:txBody>
      </p:sp>
      <p:sp>
        <p:nvSpPr>
          <p:cNvPr id="18435" name="Rectangle 3">
            <a:extLst>
              <a:ext uri="{FF2B5EF4-FFF2-40B4-BE49-F238E27FC236}">
                <a16:creationId xmlns:a16="http://schemas.microsoft.com/office/drawing/2014/main" id="{7164A4AA-DCF1-2A8C-96AA-D137BBDF0C87}"/>
              </a:ext>
            </a:extLst>
          </p:cNvPr>
          <p:cNvSpPr>
            <a:spLocks noChangeArrowheads="1"/>
          </p:cNvSpPr>
          <p:nvPr/>
        </p:nvSpPr>
        <p:spPr bwMode="auto">
          <a:xfrm>
            <a:off x="990600" y="1117600"/>
            <a:ext cx="6956425"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10000"/>
              </a:spcBef>
              <a:buFontTx/>
              <a:buChar char="•"/>
            </a:pPr>
            <a:r>
              <a:rPr lang="en-US" altLang="en-US" sz="2000">
                <a:latin typeface="Arial" panose="020B0604020202020204" pitchFamily="34" charset="0"/>
              </a:rPr>
              <a:t>Founder: Muhammad Ibn (son of) Adballah</a:t>
            </a:r>
          </a:p>
          <a:p>
            <a:pPr>
              <a:spcBef>
                <a:spcPct val="10000"/>
              </a:spcBef>
              <a:buFontTx/>
              <a:buChar char="•"/>
            </a:pPr>
            <a:r>
              <a:rPr lang="en-US" altLang="en-US" sz="2000">
                <a:latin typeface="Arial" panose="020B0604020202020204" pitchFamily="34" charset="0"/>
              </a:rPr>
              <a:t>Born: 571 AD in Mecca, Arabia</a:t>
            </a:r>
          </a:p>
          <a:p>
            <a:pPr>
              <a:spcBef>
                <a:spcPct val="10000"/>
              </a:spcBef>
              <a:buFontTx/>
              <a:buChar char="•"/>
            </a:pPr>
            <a:r>
              <a:rPr lang="en-US" altLang="en-US" sz="2000">
                <a:latin typeface="Arial" panose="020B0604020202020204" pitchFamily="34" charset="0"/>
              </a:rPr>
              <a:t>Descendant of Abraham</a:t>
            </a:r>
          </a:p>
          <a:p>
            <a:pPr>
              <a:spcBef>
                <a:spcPct val="10000"/>
              </a:spcBef>
              <a:buFontTx/>
              <a:buChar char="•"/>
            </a:pPr>
            <a:r>
              <a:rPr lang="en-US" altLang="en-US" sz="2000">
                <a:latin typeface="Arial" panose="020B0604020202020204" pitchFamily="34" charset="0"/>
              </a:rPr>
              <a:t>Nicknames: Almustapha (the chosen), Alamin (the faithful)</a:t>
            </a:r>
          </a:p>
          <a:p>
            <a:pPr>
              <a:spcBef>
                <a:spcPct val="10000"/>
              </a:spcBef>
              <a:buFontTx/>
              <a:buChar char="•"/>
            </a:pPr>
            <a:r>
              <a:rPr lang="en-US" altLang="en-US" sz="2000">
                <a:latin typeface="Arial" panose="020B0604020202020204" pitchFamily="34" charset="0"/>
              </a:rPr>
              <a:t>Titles:  The prophet, the messenger (Alrasul)</a:t>
            </a:r>
          </a:p>
          <a:p>
            <a:pPr>
              <a:spcBef>
                <a:spcPct val="10000"/>
              </a:spcBef>
              <a:buFontTx/>
              <a:buChar char="•"/>
            </a:pPr>
            <a:r>
              <a:rPr lang="en-US" altLang="en-US" sz="2000">
                <a:latin typeface="Arial" panose="020B0604020202020204" pitchFamily="34" charset="0"/>
              </a:rPr>
              <a:t>Tribe:  Quraiysh</a:t>
            </a:r>
          </a:p>
          <a:p>
            <a:pPr>
              <a:spcBef>
                <a:spcPct val="10000"/>
              </a:spcBef>
              <a:buFontTx/>
              <a:buChar char="•"/>
            </a:pPr>
            <a:r>
              <a:rPr lang="en-US" altLang="en-US" sz="2000">
                <a:latin typeface="Arial" panose="020B0604020202020204" pitchFamily="34" charset="0"/>
              </a:rPr>
              <a:t>Holy Book: The Quran, derived from ‘read’</a:t>
            </a:r>
          </a:p>
        </p:txBody>
      </p:sp>
      <p:sp>
        <p:nvSpPr>
          <p:cNvPr id="18436" name="Line 4">
            <a:extLst>
              <a:ext uri="{FF2B5EF4-FFF2-40B4-BE49-F238E27FC236}">
                <a16:creationId xmlns:a16="http://schemas.microsoft.com/office/drawing/2014/main" id="{F286E657-5AF1-47BF-70FE-41470DEF4284}"/>
              </a:ext>
            </a:extLst>
          </p:cNvPr>
          <p:cNvSpPr>
            <a:spLocks noChangeShapeType="1"/>
          </p:cNvSpPr>
          <p:nvPr/>
        </p:nvSpPr>
        <p:spPr bwMode="auto">
          <a:xfrm>
            <a:off x="838200" y="838200"/>
            <a:ext cx="67818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9071B69-5E91-76F5-76B6-849E03CEB407}"/>
              </a:ext>
            </a:extLst>
          </p:cNvPr>
          <p:cNvSpPr>
            <a:spLocks noChangeArrowheads="1"/>
          </p:cNvSpPr>
          <p:nvPr/>
        </p:nvSpPr>
        <p:spPr bwMode="auto">
          <a:xfrm>
            <a:off x="228600" y="533400"/>
            <a:ext cx="793115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sz="1800" u="sng">
                <a:latin typeface="Arial" panose="020B0604020202020204" pitchFamily="34" charset="0"/>
              </a:rPr>
              <a:t>Abu-bakr Elrazzy</a:t>
            </a:r>
            <a:r>
              <a:rPr lang="en-US" altLang="en-US" sz="1800">
                <a:latin typeface="Arial" panose="020B0604020202020204" pitchFamily="34" charset="0"/>
              </a:rPr>
              <a:t>; 9th Century </a:t>
            </a:r>
          </a:p>
          <a:p>
            <a:pPr lvl="1">
              <a:spcBef>
                <a:spcPct val="10000"/>
              </a:spcBef>
              <a:buFontTx/>
              <a:buChar char="•"/>
            </a:pPr>
            <a:r>
              <a:rPr lang="en-US" altLang="en-US" sz="1800">
                <a:latin typeface="Arial" panose="020B0604020202020204" pitchFamily="34" charset="0"/>
              </a:rPr>
              <a:t>Father of Physicians, great clinician and experimentalist </a:t>
            </a:r>
          </a:p>
          <a:p>
            <a:pPr lvl="1">
              <a:spcBef>
                <a:spcPct val="10000"/>
              </a:spcBef>
              <a:buFontTx/>
              <a:buChar char="•"/>
            </a:pPr>
            <a:r>
              <a:rPr lang="en-US" altLang="en-US" sz="1800">
                <a:latin typeface="Arial" panose="020B0604020202020204" pitchFamily="34" charset="0"/>
              </a:rPr>
              <a:t>Many books including “Smallpox and Measles”</a:t>
            </a:r>
          </a:p>
          <a:p>
            <a:pPr>
              <a:spcBef>
                <a:spcPct val="25000"/>
              </a:spcBef>
              <a:buFontTx/>
              <a:buChar char="•"/>
            </a:pPr>
            <a:r>
              <a:rPr lang="en-US" altLang="en-US" sz="1800" u="sng">
                <a:latin typeface="Arial" panose="020B0604020202020204" pitchFamily="34" charset="0"/>
              </a:rPr>
              <a:t>Ibn-Elhaytham</a:t>
            </a:r>
            <a:r>
              <a:rPr lang="en-US" altLang="en-US" sz="1800">
                <a:latin typeface="Arial" panose="020B0604020202020204" pitchFamily="34" charset="0"/>
              </a:rPr>
              <a:t>: 10th Century </a:t>
            </a:r>
          </a:p>
          <a:p>
            <a:pPr lvl="1">
              <a:spcBef>
                <a:spcPct val="10000"/>
              </a:spcBef>
              <a:buFontTx/>
              <a:buChar char="•"/>
            </a:pPr>
            <a:r>
              <a:rPr lang="en-US" altLang="en-US" sz="1800">
                <a:latin typeface="Arial" panose="020B0604020202020204" pitchFamily="34" charset="0"/>
              </a:rPr>
              <a:t>Multidisciplinary scientist. Ophthalmologist </a:t>
            </a:r>
          </a:p>
          <a:p>
            <a:pPr lvl="1">
              <a:spcBef>
                <a:spcPct val="10000"/>
              </a:spcBef>
              <a:buFontTx/>
              <a:buChar char="•"/>
            </a:pPr>
            <a:r>
              <a:rPr lang="en-US" altLang="en-US" sz="1800">
                <a:latin typeface="Arial" panose="020B0604020202020204" pitchFamily="34" charset="0"/>
              </a:rPr>
              <a:t>Mechanism of sight. Function of the eye </a:t>
            </a:r>
          </a:p>
          <a:p>
            <a:pPr lvl="1">
              <a:spcBef>
                <a:spcPct val="10000"/>
              </a:spcBef>
              <a:buFontTx/>
              <a:buChar char="•"/>
            </a:pPr>
            <a:r>
              <a:rPr lang="en-US" altLang="en-US" sz="1800">
                <a:latin typeface="Arial" panose="020B0604020202020204" pitchFamily="34" charset="0"/>
              </a:rPr>
              <a:t>Over 100 books in Med. and Math.</a:t>
            </a:r>
            <a:endParaRPr lang="en-US" altLang="en-US" sz="1800" u="sng">
              <a:latin typeface="Arial" panose="020B0604020202020204" pitchFamily="34" charset="0"/>
            </a:endParaRPr>
          </a:p>
          <a:p>
            <a:pPr>
              <a:spcBef>
                <a:spcPct val="25000"/>
              </a:spcBef>
              <a:buFontTx/>
              <a:buChar char="•"/>
            </a:pPr>
            <a:r>
              <a:rPr lang="en-US" altLang="en-US" sz="1800" u="sng">
                <a:latin typeface="Arial" panose="020B0604020202020204" pitchFamily="34" charset="0"/>
              </a:rPr>
              <a:t>Ibn-Seena (Avisai)</a:t>
            </a:r>
            <a:r>
              <a:rPr lang="en-US" altLang="en-US" sz="1800">
                <a:latin typeface="Arial" panose="020B0604020202020204" pitchFamily="34" charset="0"/>
              </a:rPr>
              <a:t>: 10th Century </a:t>
            </a:r>
          </a:p>
          <a:p>
            <a:pPr lvl="1">
              <a:spcBef>
                <a:spcPct val="10000"/>
              </a:spcBef>
              <a:buFontTx/>
              <a:buChar char="•"/>
            </a:pPr>
            <a:r>
              <a:rPr lang="en-US" altLang="en-US" sz="1800">
                <a:latin typeface="Arial" panose="020B0604020202020204" pitchFamily="34" charset="0"/>
              </a:rPr>
              <a:t>The “Qannun”, the medical text book in Europe till 19th Cen.</a:t>
            </a:r>
          </a:p>
          <a:p>
            <a:pPr lvl="1">
              <a:spcBef>
                <a:spcPct val="10000"/>
              </a:spcBef>
              <a:buFontTx/>
              <a:buChar char="•"/>
            </a:pPr>
            <a:r>
              <a:rPr lang="en-US" altLang="en-US" sz="1800">
                <a:latin typeface="Arial" panose="020B0604020202020204" pitchFamily="34" charset="0"/>
              </a:rPr>
              <a:t>Described the medical use of over 2700 plants</a:t>
            </a:r>
          </a:p>
          <a:p>
            <a:pPr lvl="1">
              <a:spcBef>
                <a:spcPct val="10000"/>
              </a:spcBef>
              <a:buFontTx/>
              <a:buChar char="•"/>
            </a:pPr>
            <a:r>
              <a:rPr lang="en-US" altLang="en-US" sz="1800">
                <a:latin typeface="Arial" panose="020B0604020202020204" pitchFamily="34" charset="0"/>
              </a:rPr>
              <a:t>Light has a finite speed, which is much faster than the speed of sound</a:t>
            </a:r>
          </a:p>
          <a:p>
            <a:pPr>
              <a:spcBef>
                <a:spcPct val="25000"/>
              </a:spcBef>
              <a:buFontTx/>
              <a:buChar char="•"/>
            </a:pPr>
            <a:r>
              <a:rPr lang="en-US" altLang="en-US" sz="1800" u="sng">
                <a:latin typeface="Arial" panose="020B0604020202020204" pitchFamily="34" charset="0"/>
              </a:rPr>
              <a:t>Ibn-Rushd (Aviros)</a:t>
            </a:r>
            <a:r>
              <a:rPr lang="en-US" altLang="en-US" sz="1800">
                <a:latin typeface="Arial" panose="020B0604020202020204" pitchFamily="34" charset="0"/>
              </a:rPr>
              <a:t>:  13th Century </a:t>
            </a:r>
          </a:p>
          <a:p>
            <a:pPr lvl="1">
              <a:spcBef>
                <a:spcPct val="10000"/>
              </a:spcBef>
              <a:buFontTx/>
              <a:buChar char="•"/>
            </a:pPr>
            <a:r>
              <a:rPr lang="en-US" altLang="en-US" sz="1800">
                <a:latin typeface="Arial" panose="020B0604020202020204" pitchFamily="34" charset="0"/>
              </a:rPr>
              <a:t>Philosopher and Physician. Many books</a:t>
            </a:r>
          </a:p>
          <a:p>
            <a:pPr>
              <a:spcBef>
                <a:spcPct val="25000"/>
              </a:spcBef>
              <a:buFontTx/>
              <a:buChar char="•"/>
            </a:pPr>
            <a:r>
              <a:rPr lang="en-US" altLang="en-US" sz="1800" u="sng">
                <a:latin typeface="Arial" panose="020B0604020202020204" pitchFamily="34" charset="0"/>
              </a:rPr>
              <a:t>Ibn-Elnafees</a:t>
            </a:r>
            <a:r>
              <a:rPr lang="en-US" altLang="en-US" sz="1800">
                <a:latin typeface="Arial" panose="020B0604020202020204" pitchFamily="34" charset="0"/>
              </a:rPr>
              <a:t>: </a:t>
            </a:r>
          </a:p>
          <a:p>
            <a:pPr lvl="1">
              <a:spcBef>
                <a:spcPct val="10000"/>
              </a:spcBef>
              <a:buFontTx/>
              <a:buChar char="•"/>
            </a:pPr>
            <a:r>
              <a:rPr lang="en-US" altLang="en-US" sz="1800">
                <a:latin typeface="Arial" panose="020B0604020202020204" pitchFamily="34" charset="0"/>
              </a:rPr>
              <a:t>Blood circulation and the role of lungs</a:t>
            </a:r>
          </a:p>
          <a:p>
            <a:pPr>
              <a:spcBef>
                <a:spcPct val="25000"/>
              </a:spcBef>
              <a:buFontTx/>
              <a:buChar char="•"/>
            </a:pPr>
            <a:r>
              <a:rPr lang="en-US" altLang="en-US" sz="1800" u="sng">
                <a:latin typeface="Arial" panose="020B0604020202020204" pitchFamily="34" charset="0"/>
              </a:rPr>
              <a:t>Abulkassim Alzahrawi (Abulcasis or Albucasis)</a:t>
            </a:r>
            <a:r>
              <a:rPr lang="en-US" altLang="en-US" sz="1800">
                <a:latin typeface="Arial" panose="020B0604020202020204" pitchFamily="34" charset="0"/>
              </a:rPr>
              <a:t>: 11th Century </a:t>
            </a:r>
          </a:p>
          <a:p>
            <a:pPr lvl="1">
              <a:spcBef>
                <a:spcPct val="10000"/>
              </a:spcBef>
              <a:buFontTx/>
              <a:buChar char="•"/>
            </a:pPr>
            <a:r>
              <a:rPr lang="en-US" altLang="en-US" sz="1800">
                <a:latin typeface="Arial" panose="020B0604020202020204" pitchFamily="34" charset="0"/>
              </a:rPr>
              <a:t>One of the greatest surgeons.  A good dentist and GP.  </a:t>
            </a:r>
          </a:p>
          <a:p>
            <a:pPr lvl="1">
              <a:spcBef>
                <a:spcPct val="10000"/>
              </a:spcBef>
              <a:buFontTx/>
              <a:buChar char="•"/>
            </a:pPr>
            <a:r>
              <a:rPr lang="en-US" altLang="en-US" sz="1800">
                <a:latin typeface="Arial" panose="020B0604020202020204" pitchFamily="34" charset="0"/>
              </a:rPr>
              <a:t>Removal of breast cancer. </a:t>
            </a:r>
          </a:p>
          <a:p>
            <a:pPr lvl="1">
              <a:spcBef>
                <a:spcPct val="10000"/>
              </a:spcBef>
              <a:buFontTx/>
              <a:buChar char="•"/>
            </a:pPr>
            <a:r>
              <a:rPr lang="en-US" altLang="en-US" sz="1800">
                <a:latin typeface="Arial" panose="020B0604020202020204" pitchFamily="34" charset="0"/>
              </a:rPr>
              <a:t>Hemophilia and its hereditary transmission (female to male)</a:t>
            </a:r>
          </a:p>
        </p:txBody>
      </p:sp>
      <p:sp>
        <p:nvSpPr>
          <p:cNvPr id="61443" name="Text Box 3">
            <a:extLst>
              <a:ext uri="{FF2B5EF4-FFF2-40B4-BE49-F238E27FC236}">
                <a16:creationId xmlns:a16="http://schemas.microsoft.com/office/drawing/2014/main" id="{37AB3159-38A4-179E-63BC-E743B5191DA2}"/>
              </a:ext>
            </a:extLst>
          </p:cNvPr>
          <p:cNvSpPr txBox="1">
            <a:spLocks noChangeArrowheads="1"/>
          </p:cNvSpPr>
          <p:nvPr/>
        </p:nvSpPr>
        <p:spPr bwMode="auto">
          <a:xfrm>
            <a:off x="2803525" y="39688"/>
            <a:ext cx="2660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Known Physicians</a:t>
            </a:r>
          </a:p>
        </p:txBody>
      </p:sp>
      <p:sp>
        <p:nvSpPr>
          <p:cNvPr id="61444" name="Line 4">
            <a:extLst>
              <a:ext uri="{FF2B5EF4-FFF2-40B4-BE49-F238E27FC236}">
                <a16:creationId xmlns:a16="http://schemas.microsoft.com/office/drawing/2014/main" id="{34E20BD0-D629-EE5E-8DAD-73BE06E93B27}"/>
              </a:ext>
            </a:extLst>
          </p:cNvPr>
          <p:cNvSpPr>
            <a:spLocks noChangeShapeType="1"/>
          </p:cNvSpPr>
          <p:nvPr/>
        </p:nvSpPr>
        <p:spPr bwMode="auto">
          <a:xfrm>
            <a:off x="381000" y="533400"/>
            <a:ext cx="80772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2F2789B-A587-8927-178B-0A0DB7AA5485}"/>
              </a:ext>
            </a:extLst>
          </p:cNvPr>
          <p:cNvSpPr>
            <a:spLocks noChangeArrowheads="1"/>
          </p:cNvSpPr>
          <p:nvPr/>
        </p:nvSpPr>
        <p:spPr bwMode="auto">
          <a:xfrm>
            <a:off x="304800" y="1066800"/>
            <a:ext cx="82867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buFontTx/>
              <a:buChar char="•"/>
            </a:pPr>
            <a:r>
              <a:rPr lang="en-US" altLang="en-US" sz="1800">
                <a:latin typeface="Arial" panose="020B0604020202020204" pitchFamily="34" charset="0"/>
              </a:rPr>
              <a:t>Arabic terms and methods of preparation for Alkali, Alcohol, Tartarate </a:t>
            </a:r>
          </a:p>
          <a:p>
            <a:pPr>
              <a:lnSpc>
                <a:spcPct val="130000"/>
              </a:lnSpc>
              <a:buFontTx/>
              <a:buChar char="•"/>
            </a:pPr>
            <a:r>
              <a:rPr lang="en-US" altLang="en-US" sz="1800">
                <a:latin typeface="Arial" panose="020B0604020202020204" pitchFamily="34" charset="0"/>
              </a:rPr>
              <a:t>Discovered and prepared in pure form 28 elements (Ibn Elhaytham) </a:t>
            </a:r>
          </a:p>
          <a:p>
            <a:pPr>
              <a:spcBef>
                <a:spcPct val="15000"/>
              </a:spcBef>
              <a:buFontTx/>
              <a:buChar char="•"/>
            </a:pPr>
            <a:r>
              <a:rPr lang="en-US" altLang="en-US" sz="1800">
                <a:latin typeface="Arial" panose="020B0604020202020204" pitchFamily="34" charset="0"/>
              </a:rPr>
              <a:t>The processes of crystallization, fermentation, distillation, sublimation, </a:t>
            </a:r>
          </a:p>
          <a:p>
            <a:pPr>
              <a:spcBef>
                <a:spcPct val="15000"/>
              </a:spcBef>
              <a:spcAft>
                <a:spcPct val="15000"/>
              </a:spcAft>
              <a:buFontTx/>
              <a:buChar char="•"/>
            </a:pPr>
            <a:r>
              <a:rPr lang="en-US" altLang="en-US" sz="1800">
                <a:latin typeface="Arial" panose="020B0604020202020204" pitchFamily="34" charset="0"/>
              </a:rPr>
              <a:t>Preparation of acids (H</a:t>
            </a:r>
            <a:r>
              <a:rPr lang="en-US" altLang="en-US" sz="1800" baseline="-25000">
                <a:latin typeface="Arial" panose="020B0604020202020204" pitchFamily="34" charset="0"/>
              </a:rPr>
              <a:t>2</a:t>
            </a:r>
            <a:r>
              <a:rPr lang="en-US" altLang="en-US" sz="1800">
                <a:latin typeface="Arial" panose="020B0604020202020204" pitchFamily="34" charset="0"/>
              </a:rPr>
              <a:t>SO</a:t>
            </a:r>
            <a:r>
              <a:rPr lang="en-US" altLang="en-US" sz="1800" baseline="-25000">
                <a:latin typeface="Arial" panose="020B0604020202020204" pitchFamily="34" charset="0"/>
              </a:rPr>
              <a:t>4</a:t>
            </a:r>
            <a:r>
              <a:rPr lang="en-US" altLang="en-US" sz="1800">
                <a:latin typeface="Arial" panose="020B0604020202020204" pitchFamily="34" charset="0"/>
              </a:rPr>
              <a:t>, HCl, HNO</a:t>
            </a:r>
            <a:r>
              <a:rPr lang="en-US" altLang="en-US" sz="1800" baseline="-25000">
                <a:latin typeface="Arial" panose="020B0604020202020204" pitchFamily="34" charset="0"/>
              </a:rPr>
              <a:t>3</a:t>
            </a:r>
            <a:r>
              <a:rPr lang="en-US" altLang="en-US" sz="1800">
                <a:latin typeface="Arial" panose="020B0604020202020204" pitchFamily="34" charset="0"/>
              </a:rPr>
              <a:t>) and bases (NaOH)</a:t>
            </a:r>
          </a:p>
          <a:p>
            <a:pPr>
              <a:spcBef>
                <a:spcPct val="30000"/>
              </a:spcBef>
              <a:buFontTx/>
              <a:buChar char="•"/>
            </a:pPr>
            <a:r>
              <a:rPr lang="en-US" altLang="en-US" sz="1800">
                <a:latin typeface="Arial" panose="020B0604020202020204" pitchFamily="34" charset="0"/>
              </a:rPr>
              <a:t>Light travels in straight lines. Laws of refraction, reflection and illusion of light. </a:t>
            </a:r>
          </a:p>
          <a:p>
            <a:pPr>
              <a:spcBef>
                <a:spcPct val="30000"/>
              </a:spcBef>
              <a:buFontTx/>
              <a:buChar char="•"/>
            </a:pPr>
            <a:r>
              <a:rPr lang="en-US" altLang="en-US" sz="1800">
                <a:latin typeface="Arial" panose="020B0604020202020204" pitchFamily="34" charset="0"/>
              </a:rPr>
              <a:t>Eluded to the Magnetic properties of some objects</a:t>
            </a:r>
          </a:p>
        </p:txBody>
      </p:sp>
      <p:sp>
        <p:nvSpPr>
          <p:cNvPr id="63491" name="Text Box 3">
            <a:extLst>
              <a:ext uri="{FF2B5EF4-FFF2-40B4-BE49-F238E27FC236}">
                <a16:creationId xmlns:a16="http://schemas.microsoft.com/office/drawing/2014/main" id="{C8120655-5E1C-57D0-37EA-B7E6E0164D6D}"/>
              </a:ext>
            </a:extLst>
          </p:cNvPr>
          <p:cNvSpPr txBox="1">
            <a:spLocks noChangeArrowheads="1"/>
          </p:cNvSpPr>
          <p:nvPr/>
        </p:nvSpPr>
        <p:spPr bwMode="auto">
          <a:xfrm>
            <a:off x="2590800" y="381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Chemistry and Physics</a:t>
            </a:r>
            <a:endParaRPr lang="en-US" altLang="en-US" sz="1800" b="1" u="sng"/>
          </a:p>
        </p:txBody>
      </p:sp>
      <p:sp>
        <p:nvSpPr>
          <p:cNvPr id="63492" name="Line 4">
            <a:extLst>
              <a:ext uri="{FF2B5EF4-FFF2-40B4-BE49-F238E27FC236}">
                <a16:creationId xmlns:a16="http://schemas.microsoft.com/office/drawing/2014/main" id="{000BEFB6-E2EB-8EF5-B692-43FDBB9AF708}"/>
              </a:ext>
            </a:extLst>
          </p:cNvPr>
          <p:cNvSpPr>
            <a:spLocks noChangeShapeType="1"/>
          </p:cNvSpPr>
          <p:nvPr/>
        </p:nvSpPr>
        <p:spPr bwMode="auto">
          <a:xfrm>
            <a:off x="304800" y="990600"/>
            <a:ext cx="83058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70B60E93-BC8B-7B57-D1A3-597DD108E4CE}"/>
              </a:ext>
            </a:extLst>
          </p:cNvPr>
          <p:cNvSpPr txBox="1">
            <a:spLocks noChangeArrowheads="1"/>
          </p:cNvSpPr>
          <p:nvPr/>
        </p:nvSpPr>
        <p:spPr bwMode="auto">
          <a:xfrm>
            <a:off x="381000" y="949325"/>
            <a:ext cx="7232650" cy="50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marL="803275" indent="-346075">
              <a:defRPr sz="2400">
                <a:solidFill>
                  <a:schemeClr val="tx1"/>
                </a:solidFill>
                <a:latin typeface="Times New Roman" panose="02020603050405020304" pitchFamily="18" charset="0"/>
              </a:defRPr>
            </a:lvl2pPr>
            <a:lvl3pPr marL="91757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800">
                <a:latin typeface="Arial" panose="020B0604020202020204" pitchFamily="34" charset="0"/>
              </a:rPr>
              <a:t>Arabic numeral and the decimal system of numbers. </a:t>
            </a:r>
          </a:p>
          <a:p>
            <a:pPr lvl="1">
              <a:buFont typeface="Wingdings" panose="05000000000000000000" pitchFamily="2" charset="2"/>
              <a:buChar char="Ø"/>
            </a:pPr>
            <a:r>
              <a:rPr lang="en-US" altLang="en-US" sz="1800">
                <a:latin typeface="Arial" panose="020B0604020202020204" pitchFamily="34" charset="0"/>
              </a:rPr>
              <a:t>Right </a:t>
            </a:r>
            <a:r>
              <a:rPr lang="en-US" altLang="en-US" sz="2000">
                <a:solidFill>
                  <a:schemeClr val="tx2"/>
                </a:solidFill>
                <a:latin typeface="Arial" panose="020B0604020202020204" pitchFamily="34" charset="0"/>
                <a:sym typeface="Symbol" panose="05050102010706020507" pitchFamily="18" charset="2"/>
              </a:rPr>
              <a:t> </a:t>
            </a:r>
            <a:r>
              <a:rPr lang="en-US" altLang="en-US" sz="1800">
                <a:solidFill>
                  <a:schemeClr val="tx2"/>
                </a:solidFill>
                <a:latin typeface="Arial" panose="020B0604020202020204" pitchFamily="34" charset="0"/>
                <a:sym typeface="Symbol" panose="05050102010706020507" pitchFamily="18" charset="2"/>
              </a:rPr>
              <a:t>Left. </a:t>
            </a:r>
            <a:r>
              <a:rPr lang="en-US" altLang="en-US" sz="1800">
                <a:latin typeface="Arial" panose="020B0604020202020204" pitchFamily="34" charset="0"/>
              </a:rPr>
              <a:t> English. But 1000</a:t>
            </a:r>
          </a:p>
          <a:p>
            <a:pPr>
              <a:lnSpc>
                <a:spcPct val="110000"/>
              </a:lnSpc>
              <a:buFontTx/>
              <a:buChar char="•"/>
            </a:pPr>
            <a:r>
              <a:rPr lang="en-US" altLang="en-US" sz="1800">
                <a:latin typeface="Arial" panose="020B0604020202020204" pitchFamily="34" charset="0"/>
              </a:rPr>
              <a:t>Arithmetic. Roots and powers</a:t>
            </a:r>
          </a:p>
          <a:p>
            <a:pPr>
              <a:lnSpc>
                <a:spcPct val="110000"/>
              </a:lnSpc>
              <a:buFontTx/>
              <a:buChar char="•"/>
            </a:pPr>
            <a:r>
              <a:rPr lang="en-US" altLang="en-US" sz="1800">
                <a:latin typeface="Arial" panose="020B0604020202020204" pitchFamily="34" charset="0"/>
              </a:rPr>
              <a:t>Algorithm = </a:t>
            </a:r>
            <a:r>
              <a:rPr lang="en-US" altLang="en-US" sz="1800" u="sng">
                <a:latin typeface="Arial" panose="020B0604020202020204" pitchFamily="34" charset="0"/>
              </a:rPr>
              <a:t>Alkhawarismi</a:t>
            </a:r>
            <a:endParaRPr lang="en-US" altLang="en-US" sz="1800">
              <a:latin typeface="Arial" panose="020B0604020202020204" pitchFamily="34" charset="0"/>
            </a:endParaRPr>
          </a:p>
          <a:p>
            <a:pPr>
              <a:spcBef>
                <a:spcPct val="20000"/>
              </a:spcBef>
              <a:buFontTx/>
              <a:buChar char="•"/>
            </a:pPr>
            <a:r>
              <a:rPr lang="en-US" altLang="en-US" sz="1800">
                <a:latin typeface="Arial" panose="020B0604020202020204" pitchFamily="34" charset="0"/>
              </a:rPr>
              <a:t>The mathematical ZERO</a:t>
            </a:r>
          </a:p>
          <a:p>
            <a:pPr>
              <a:lnSpc>
                <a:spcPct val="120000"/>
              </a:lnSpc>
              <a:buFontTx/>
              <a:buChar char="•"/>
            </a:pPr>
            <a:r>
              <a:rPr lang="en-US" altLang="en-US" sz="1800">
                <a:latin typeface="Arial" panose="020B0604020202020204" pitchFamily="34" charset="0"/>
              </a:rPr>
              <a:t>Algebra (combining fractions). </a:t>
            </a:r>
          </a:p>
          <a:p>
            <a:pPr>
              <a:lnSpc>
                <a:spcPct val="120000"/>
              </a:lnSpc>
              <a:buFontTx/>
              <a:buChar char="•"/>
            </a:pPr>
            <a:r>
              <a:rPr lang="en-US" altLang="en-US" sz="1800">
                <a:latin typeface="Arial" panose="020B0604020202020204" pitchFamily="34" charset="0"/>
              </a:rPr>
              <a:t>The Use of (x, y, z) to solve complex arithmetic/geometric problems</a:t>
            </a:r>
          </a:p>
          <a:p>
            <a:pPr>
              <a:buFontTx/>
              <a:buChar char="•"/>
            </a:pPr>
            <a:r>
              <a:rPr lang="en-US" altLang="en-US" sz="1800">
                <a:latin typeface="Arial" panose="020B0604020202020204" pitchFamily="34" charset="0"/>
              </a:rPr>
              <a:t>Trigonometry (Albairuni and Albuzjani), differential and Integral.  </a:t>
            </a:r>
          </a:p>
          <a:p>
            <a:pPr>
              <a:buSzPct val="75000"/>
              <a:buFontTx/>
              <a:buChar char="·"/>
            </a:pPr>
            <a:r>
              <a:rPr lang="en-US" altLang="en-US" sz="2000">
                <a:latin typeface="Symbol" panose="05050102010706020507" pitchFamily="18" charset="2"/>
              </a:rPr>
              <a:t>p</a:t>
            </a:r>
            <a:r>
              <a:rPr lang="en-US" altLang="en-US" sz="1800">
                <a:latin typeface="Symbol" panose="05050102010706020507" pitchFamily="18" charset="2"/>
              </a:rPr>
              <a:t> </a:t>
            </a:r>
            <a:r>
              <a:rPr lang="en-US" altLang="en-US" sz="1800">
                <a:latin typeface="Arial" panose="020B0604020202020204" pitchFamily="34" charset="0"/>
              </a:rPr>
              <a:t>= 3.141596535898732. </a:t>
            </a:r>
          </a:p>
          <a:p>
            <a:pPr>
              <a:spcBef>
                <a:spcPct val="40000"/>
              </a:spcBef>
            </a:pPr>
            <a:r>
              <a:rPr lang="en-US" altLang="en-US" sz="1800" b="1">
                <a:latin typeface="Arial" panose="020B0604020202020204" pitchFamily="34" charset="0"/>
              </a:rPr>
              <a:t>Some known Mathematicians:</a:t>
            </a:r>
            <a:endParaRPr lang="en-US" altLang="en-US" sz="1800">
              <a:latin typeface="Arial" panose="020B0604020202020204" pitchFamily="34" charset="0"/>
            </a:endParaRPr>
          </a:p>
          <a:p>
            <a:pPr>
              <a:spcBef>
                <a:spcPct val="20000"/>
              </a:spcBef>
              <a:buFontTx/>
              <a:buChar char="•"/>
            </a:pPr>
            <a:r>
              <a:rPr lang="en-US" altLang="en-US" sz="1800">
                <a:latin typeface="Arial" panose="020B0604020202020204" pitchFamily="34" charset="0"/>
              </a:rPr>
              <a:t>Abu-bakr Alkhawarismi</a:t>
            </a:r>
          </a:p>
          <a:p>
            <a:pPr>
              <a:spcBef>
                <a:spcPct val="20000"/>
              </a:spcBef>
              <a:buFontTx/>
              <a:buChar char="•"/>
            </a:pPr>
            <a:r>
              <a:rPr lang="en-US" altLang="en-US" sz="1800">
                <a:latin typeface="Arial" panose="020B0604020202020204" pitchFamily="34" charset="0"/>
              </a:rPr>
              <a:t>Thabit Ibn Qarra (9th Century).  Calculus. </a:t>
            </a:r>
          </a:p>
          <a:p>
            <a:pPr>
              <a:spcBef>
                <a:spcPct val="20000"/>
              </a:spcBef>
              <a:buFontTx/>
              <a:buChar char="•"/>
            </a:pPr>
            <a:r>
              <a:rPr lang="en-US" altLang="en-US" sz="1800">
                <a:latin typeface="Arial" panose="020B0604020202020204" pitchFamily="34" charset="0"/>
              </a:rPr>
              <a:t>Ibn-elhaytham</a:t>
            </a:r>
          </a:p>
          <a:p>
            <a:pPr>
              <a:buFontTx/>
              <a:buChar char="•"/>
            </a:pPr>
            <a:r>
              <a:rPr lang="en-US" altLang="en-US" sz="1800">
                <a:latin typeface="Arial" panose="020B0604020202020204" pitchFamily="34" charset="0"/>
              </a:rPr>
              <a:t>Albairuni (10th Century)</a:t>
            </a:r>
          </a:p>
          <a:p>
            <a:pPr>
              <a:buFontTx/>
              <a:buChar char="•"/>
            </a:pPr>
            <a:r>
              <a:rPr lang="en-US" altLang="en-US" sz="1800">
                <a:latin typeface="Arial" panose="020B0604020202020204" pitchFamily="34" charset="0"/>
              </a:rPr>
              <a:t>Albuzjani  </a:t>
            </a:r>
          </a:p>
          <a:p>
            <a:pPr>
              <a:buFontTx/>
              <a:buChar char="•"/>
            </a:pPr>
            <a:r>
              <a:rPr lang="en-US" altLang="en-US" sz="1800">
                <a:latin typeface="Arial" panose="020B0604020202020204" pitchFamily="34" charset="0"/>
              </a:rPr>
              <a:t>Omar Elkhayam (2° &amp; 3° equations)</a:t>
            </a:r>
          </a:p>
        </p:txBody>
      </p:sp>
      <p:sp>
        <p:nvSpPr>
          <p:cNvPr id="65539" name="Line 3">
            <a:extLst>
              <a:ext uri="{FF2B5EF4-FFF2-40B4-BE49-F238E27FC236}">
                <a16:creationId xmlns:a16="http://schemas.microsoft.com/office/drawing/2014/main" id="{4E7F7524-6B29-0B90-2033-7F9AEBF097F3}"/>
              </a:ext>
            </a:extLst>
          </p:cNvPr>
          <p:cNvSpPr>
            <a:spLocks noChangeShapeType="1"/>
          </p:cNvSpPr>
          <p:nvPr/>
        </p:nvSpPr>
        <p:spPr bwMode="auto">
          <a:xfrm>
            <a:off x="2743200" y="1295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0" name="Line 4">
            <a:extLst>
              <a:ext uri="{FF2B5EF4-FFF2-40B4-BE49-F238E27FC236}">
                <a16:creationId xmlns:a16="http://schemas.microsoft.com/office/drawing/2014/main" id="{7DDB5A3E-2784-CDDA-A2CB-1B4E2424A72F}"/>
              </a:ext>
            </a:extLst>
          </p:cNvPr>
          <p:cNvSpPr>
            <a:spLocks noChangeShapeType="1"/>
          </p:cNvSpPr>
          <p:nvPr/>
        </p:nvSpPr>
        <p:spPr bwMode="auto">
          <a:xfrm flipH="1">
            <a:off x="3962400" y="1295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1" name="Text Box 5">
            <a:extLst>
              <a:ext uri="{FF2B5EF4-FFF2-40B4-BE49-F238E27FC236}">
                <a16:creationId xmlns:a16="http://schemas.microsoft.com/office/drawing/2014/main" id="{8B192073-ADBA-132A-1C4D-9B09DABA20BE}"/>
              </a:ext>
            </a:extLst>
          </p:cNvPr>
          <p:cNvSpPr txBox="1">
            <a:spLocks noChangeArrowheads="1"/>
          </p:cNvSpPr>
          <p:nvPr/>
        </p:nvSpPr>
        <p:spPr bwMode="auto">
          <a:xfrm>
            <a:off x="3124200" y="22860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Mathematics</a:t>
            </a:r>
            <a:endParaRPr lang="en-US" altLang="en-US" sz="1800" b="1"/>
          </a:p>
        </p:txBody>
      </p:sp>
      <p:sp>
        <p:nvSpPr>
          <p:cNvPr id="65542" name="Line 6">
            <a:extLst>
              <a:ext uri="{FF2B5EF4-FFF2-40B4-BE49-F238E27FC236}">
                <a16:creationId xmlns:a16="http://schemas.microsoft.com/office/drawing/2014/main" id="{DAC28FB3-61BF-023A-DEED-9E699028FC99}"/>
              </a:ext>
            </a:extLst>
          </p:cNvPr>
          <p:cNvSpPr>
            <a:spLocks noChangeShapeType="1"/>
          </p:cNvSpPr>
          <p:nvPr/>
        </p:nvSpPr>
        <p:spPr bwMode="auto">
          <a:xfrm>
            <a:off x="533400" y="762000"/>
            <a:ext cx="79248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814C70C-95EB-314C-372E-FC1115AC286C}"/>
              </a:ext>
            </a:extLst>
          </p:cNvPr>
          <p:cNvSpPr>
            <a:spLocks noChangeArrowheads="1"/>
          </p:cNvSpPr>
          <p:nvPr/>
        </p:nvSpPr>
        <p:spPr bwMode="auto">
          <a:xfrm>
            <a:off x="304800" y="877888"/>
            <a:ext cx="8477250" cy="50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marL="571500" indent="-2286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40000"/>
              </a:lnSpc>
              <a:buFontTx/>
              <a:buChar char="•"/>
            </a:pPr>
            <a:r>
              <a:rPr lang="en-US" altLang="en-US" sz="1800">
                <a:latin typeface="Arial" panose="020B0604020202020204" pitchFamily="34" charset="0"/>
              </a:rPr>
              <a:t>Astrology (myth) </a:t>
            </a:r>
            <a:r>
              <a:rPr lang="en-US" altLang="en-US" sz="1800">
                <a:latin typeface="Arial" panose="020B0604020202020204" pitchFamily="34" charset="0"/>
                <a:sym typeface="Symbol" panose="05050102010706020507" pitchFamily="18" charset="2"/>
              </a:rPr>
              <a:t> Astronomy (science)</a:t>
            </a:r>
          </a:p>
          <a:p>
            <a:pPr>
              <a:spcBef>
                <a:spcPct val="20000"/>
              </a:spcBef>
              <a:buFontTx/>
              <a:buChar char="•"/>
            </a:pPr>
            <a:r>
              <a:rPr lang="en-US" altLang="en-US" sz="1800">
                <a:latin typeface="Arial" panose="020B0604020202020204" pitchFamily="34" charset="0"/>
                <a:sym typeface="Symbol" panose="05050102010706020507" pitchFamily="18" charset="2"/>
              </a:rPr>
              <a:t>Movement, path, and location of planets and stars</a:t>
            </a:r>
          </a:p>
          <a:p>
            <a:pPr>
              <a:spcBef>
                <a:spcPct val="20000"/>
              </a:spcBef>
              <a:buFontTx/>
              <a:buChar char="•"/>
            </a:pPr>
            <a:r>
              <a:rPr lang="en-US" altLang="en-US" sz="1800">
                <a:latin typeface="Arial" panose="020B0604020202020204" pitchFamily="34" charset="0"/>
                <a:sym typeface="Symbol" panose="05050102010706020507" pitchFamily="18" charset="2"/>
              </a:rPr>
              <a:t>The Asturlab</a:t>
            </a:r>
          </a:p>
          <a:p>
            <a:pPr>
              <a:spcBef>
                <a:spcPct val="20000"/>
              </a:spcBef>
              <a:buFontTx/>
              <a:buChar char="•"/>
            </a:pPr>
            <a:r>
              <a:rPr lang="en-US" altLang="en-US" sz="1800">
                <a:latin typeface="Arial" panose="020B0604020202020204" pitchFamily="34" charset="0"/>
                <a:sym typeface="Symbol" panose="05050102010706020507" pitchFamily="18" charset="2"/>
              </a:rPr>
              <a:t>Earth is spherical and rotates along its axis and around the sun. </a:t>
            </a:r>
          </a:p>
          <a:p>
            <a:pPr lvl="1">
              <a:spcBef>
                <a:spcPct val="20000"/>
              </a:spcBef>
              <a:buFontTx/>
              <a:buChar char="•"/>
            </a:pPr>
            <a:r>
              <a:rPr lang="en-US" altLang="en-US" sz="1800">
                <a:latin typeface="Arial" panose="020B0604020202020204" pitchFamily="34" charset="0"/>
                <a:sym typeface="Symbol" panose="05050102010706020507" pitchFamily="18" charset="2"/>
              </a:rPr>
              <a:t>Calculated earth circumference (Albairuni)</a:t>
            </a:r>
          </a:p>
          <a:p>
            <a:pPr lvl="1">
              <a:spcBef>
                <a:spcPct val="20000"/>
              </a:spcBef>
              <a:buFontTx/>
              <a:buChar char="•"/>
            </a:pPr>
            <a:r>
              <a:rPr lang="en-US" altLang="en-US" sz="1800">
                <a:latin typeface="Arial" panose="020B0604020202020204" pitchFamily="34" charset="0"/>
                <a:sym typeface="Symbol" panose="05050102010706020507" pitchFamily="18" charset="2"/>
              </a:rPr>
              <a:t>Calculated the time needed for one rotation around the sun (solar year), with</a:t>
            </a:r>
          </a:p>
          <a:p>
            <a:pPr lvl="1"/>
            <a:r>
              <a:rPr lang="en-US" altLang="en-US" sz="1800">
                <a:latin typeface="Arial" panose="020B0604020202020204" pitchFamily="34" charset="0"/>
                <a:sym typeface="Symbol" panose="05050102010706020507" pitchFamily="18" charset="2"/>
              </a:rPr>
              <a:t> 	an error of 2’ 22” only (Albattani)</a:t>
            </a:r>
          </a:p>
          <a:p>
            <a:pPr lvl="1">
              <a:buFontTx/>
              <a:buChar char="•"/>
            </a:pPr>
            <a:r>
              <a:rPr lang="en-US" altLang="en-US" sz="1800">
                <a:latin typeface="Arial" panose="020B0604020202020204" pitchFamily="34" charset="0"/>
                <a:sym typeface="Symbol" panose="05050102010706020507" pitchFamily="18" charset="2"/>
              </a:rPr>
              <a:t>Calculated the equinoxes </a:t>
            </a:r>
          </a:p>
          <a:p>
            <a:pPr>
              <a:spcBef>
                <a:spcPct val="20000"/>
              </a:spcBef>
              <a:buFontTx/>
              <a:buChar char="•"/>
            </a:pPr>
            <a:r>
              <a:rPr lang="en-US" altLang="en-US" sz="1800">
                <a:latin typeface="Arial" panose="020B0604020202020204" pitchFamily="34" charset="0"/>
                <a:sym typeface="Symbol" panose="05050102010706020507" pitchFamily="18" charset="2"/>
              </a:rPr>
              <a:t>Current names of most constellations, and many stars are from Arabic</a:t>
            </a:r>
          </a:p>
          <a:p>
            <a:pPr>
              <a:spcBef>
                <a:spcPct val="50000"/>
              </a:spcBef>
            </a:pPr>
            <a:r>
              <a:rPr lang="en-US" altLang="en-US" sz="1800" b="1">
                <a:latin typeface="Arial" panose="020B0604020202020204" pitchFamily="34" charset="0"/>
              </a:rPr>
              <a:t>Some known astronomists:</a:t>
            </a:r>
            <a:endParaRPr lang="en-US" altLang="en-US" sz="1800">
              <a:latin typeface="Arial" panose="020B0604020202020204" pitchFamily="34" charset="0"/>
            </a:endParaRPr>
          </a:p>
          <a:p>
            <a:pPr>
              <a:spcBef>
                <a:spcPct val="20000"/>
              </a:spcBef>
              <a:buFontTx/>
              <a:buChar char="•"/>
            </a:pPr>
            <a:r>
              <a:rPr lang="en-US" altLang="en-US" sz="1800">
                <a:latin typeface="Arial" panose="020B0604020202020204" pitchFamily="34" charset="0"/>
              </a:rPr>
              <a:t>Alkindy (9th Century)</a:t>
            </a:r>
          </a:p>
          <a:p>
            <a:pPr>
              <a:spcBef>
                <a:spcPct val="20000"/>
              </a:spcBef>
              <a:buFontTx/>
              <a:buChar char="•"/>
            </a:pPr>
            <a:r>
              <a:rPr lang="en-US" altLang="en-US" sz="1800">
                <a:latin typeface="Arial" panose="020B0604020202020204" pitchFamily="34" charset="0"/>
              </a:rPr>
              <a:t>Albattani (9th Century)</a:t>
            </a:r>
          </a:p>
          <a:p>
            <a:pPr>
              <a:spcBef>
                <a:spcPct val="20000"/>
              </a:spcBef>
              <a:buFontTx/>
              <a:buChar char="•"/>
            </a:pPr>
            <a:r>
              <a:rPr lang="en-US" altLang="en-US" sz="1800">
                <a:latin typeface="Arial" panose="020B0604020202020204" pitchFamily="34" charset="0"/>
              </a:rPr>
              <a:t>Ibn-elhaytham (11th Century)</a:t>
            </a:r>
          </a:p>
          <a:p>
            <a:pPr>
              <a:spcBef>
                <a:spcPct val="20000"/>
              </a:spcBef>
              <a:buFontTx/>
              <a:buChar char="•"/>
            </a:pPr>
            <a:r>
              <a:rPr lang="en-US" altLang="en-US" sz="1800">
                <a:latin typeface="Arial" panose="020B0604020202020204" pitchFamily="34" charset="0"/>
              </a:rPr>
              <a:t>Thabit Ibn Qarra </a:t>
            </a:r>
          </a:p>
          <a:p>
            <a:pPr>
              <a:spcBef>
                <a:spcPct val="20000"/>
              </a:spcBef>
              <a:buFontTx/>
              <a:buChar char="•"/>
            </a:pPr>
            <a:r>
              <a:rPr lang="en-US" altLang="en-US" sz="1800">
                <a:latin typeface="Arial" panose="020B0604020202020204" pitchFamily="34" charset="0"/>
              </a:rPr>
              <a:t>Almajreeti</a:t>
            </a:r>
          </a:p>
        </p:txBody>
      </p:sp>
      <p:sp>
        <p:nvSpPr>
          <p:cNvPr id="67587" name="Text Box 3">
            <a:extLst>
              <a:ext uri="{FF2B5EF4-FFF2-40B4-BE49-F238E27FC236}">
                <a16:creationId xmlns:a16="http://schemas.microsoft.com/office/drawing/2014/main" id="{76F8CC56-EFB1-C88B-F1B7-F8618B37A600}"/>
              </a:ext>
            </a:extLst>
          </p:cNvPr>
          <p:cNvSpPr txBox="1">
            <a:spLocks noChangeArrowheads="1"/>
          </p:cNvSpPr>
          <p:nvPr/>
        </p:nvSpPr>
        <p:spPr bwMode="auto">
          <a:xfrm>
            <a:off x="3276600" y="228600"/>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Astronomy</a:t>
            </a:r>
            <a:endParaRPr lang="en-US" altLang="en-US" sz="1800" b="1"/>
          </a:p>
        </p:txBody>
      </p:sp>
      <p:sp>
        <p:nvSpPr>
          <p:cNvPr id="67588" name="Line 4">
            <a:extLst>
              <a:ext uri="{FF2B5EF4-FFF2-40B4-BE49-F238E27FC236}">
                <a16:creationId xmlns:a16="http://schemas.microsoft.com/office/drawing/2014/main" id="{421DAA9C-0466-090B-B3F6-004AF9B1A743}"/>
              </a:ext>
            </a:extLst>
          </p:cNvPr>
          <p:cNvSpPr>
            <a:spLocks noChangeShapeType="1"/>
          </p:cNvSpPr>
          <p:nvPr/>
        </p:nvSpPr>
        <p:spPr bwMode="auto">
          <a:xfrm>
            <a:off x="533400" y="762000"/>
            <a:ext cx="82296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83D2BC67-65D9-7066-7C52-88A304B0798B}"/>
              </a:ext>
            </a:extLst>
          </p:cNvPr>
          <p:cNvSpPr txBox="1">
            <a:spLocks noChangeArrowheads="1"/>
          </p:cNvSpPr>
          <p:nvPr/>
        </p:nvSpPr>
        <p:spPr bwMode="auto">
          <a:xfrm>
            <a:off x="2971800" y="685800"/>
            <a:ext cx="2424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Sunni and Shiha</a:t>
            </a:r>
          </a:p>
        </p:txBody>
      </p:sp>
      <p:sp>
        <p:nvSpPr>
          <p:cNvPr id="69635" name="Text Box 3">
            <a:extLst>
              <a:ext uri="{FF2B5EF4-FFF2-40B4-BE49-F238E27FC236}">
                <a16:creationId xmlns:a16="http://schemas.microsoft.com/office/drawing/2014/main" id="{F2EC6C1E-D629-9F5D-A30D-A0071F25401C}"/>
              </a:ext>
            </a:extLst>
          </p:cNvPr>
          <p:cNvSpPr txBox="1">
            <a:spLocks noChangeArrowheads="1"/>
          </p:cNvSpPr>
          <p:nvPr/>
        </p:nvSpPr>
        <p:spPr bwMode="auto">
          <a:xfrm>
            <a:off x="533400" y="1423988"/>
            <a:ext cx="7943850" cy="37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rPr>
              <a:t>Sunni</a:t>
            </a:r>
          </a:p>
          <a:p>
            <a:pPr>
              <a:spcBef>
                <a:spcPct val="20000"/>
              </a:spcBef>
              <a:buFontTx/>
              <a:buChar char="•"/>
            </a:pPr>
            <a:r>
              <a:rPr lang="en-US" altLang="en-US" sz="1800">
                <a:latin typeface="Arial" panose="020B0604020202020204" pitchFamily="34" charset="0"/>
              </a:rPr>
              <a:t>90% of Muslims</a:t>
            </a:r>
          </a:p>
          <a:p>
            <a:pPr>
              <a:spcBef>
                <a:spcPct val="20000"/>
              </a:spcBef>
              <a:buFontTx/>
              <a:buChar char="•"/>
            </a:pPr>
            <a:r>
              <a:rPr lang="en-US" altLang="en-US" sz="1800">
                <a:latin typeface="Arial" panose="020B0604020202020204" pitchFamily="34" charset="0"/>
              </a:rPr>
              <a:t>Follow the Quran and the Hadeeth as we have them today, </a:t>
            </a:r>
          </a:p>
          <a:p>
            <a:r>
              <a:rPr lang="en-US" altLang="en-US" sz="1800">
                <a:latin typeface="Arial" panose="020B0604020202020204" pitchFamily="34" charset="0"/>
              </a:rPr>
              <a:t>	and as interpreted by the Sunni scholars</a:t>
            </a:r>
          </a:p>
          <a:p>
            <a:pPr>
              <a:lnSpc>
                <a:spcPct val="160000"/>
              </a:lnSpc>
            </a:pPr>
            <a:r>
              <a:rPr lang="en-US" altLang="en-US" sz="1800" b="1">
                <a:latin typeface="Arial" panose="020B0604020202020204" pitchFamily="34" charset="0"/>
              </a:rPr>
              <a:t>Shiha</a:t>
            </a:r>
          </a:p>
          <a:p>
            <a:pPr>
              <a:lnSpc>
                <a:spcPct val="130000"/>
              </a:lnSpc>
              <a:buFontTx/>
              <a:buChar char="•"/>
            </a:pPr>
            <a:r>
              <a:rPr lang="en-US" altLang="en-US" sz="1800">
                <a:latin typeface="Arial" panose="020B0604020202020204" pitchFamily="34" charset="0"/>
              </a:rPr>
              <a:t>Came to be as a sect after 680 A.D.</a:t>
            </a:r>
          </a:p>
          <a:p>
            <a:pPr>
              <a:lnSpc>
                <a:spcPct val="130000"/>
              </a:lnSpc>
              <a:buFontTx/>
              <a:buChar char="•"/>
            </a:pPr>
            <a:r>
              <a:rPr lang="en-US" altLang="en-US" sz="1800">
                <a:latin typeface="Arial" panose="020B0604020202020204" pitchFamily="34" charset="0"/>
              </a:rPr>
              <a:t>Believe in the Quran and Hadeeth, like Sunni</a:t>
            </a:r>
          </a:p>
          <a:p>
            <a:pPr>
              <a:lnSpc>
                <a:spcPct val="130000"/>
              </a:lnSpc>
              <a:buFontTx/>
              <a:buChar char="•"/>
            </a:pPr>
            <a:r>
              <a:rPr lang="en-US" altLang="en-US" sz="1800">
                <a:latin typeface="Arial" panose="020B0604020202020204" pitchFamily="34" charset="0"/>
              </a:rPr>
              <a:t>However, they place Ali very high as a holy figure, and think ‘main stream’ </a:t>
            </a:r>
          </a:p>
          <a:p>
            <a:r>
              <a:rPr lang="en-US" altLang="en-US" sz="1800">
                <a:latin typeface="Arial" panose="020B0604020202020204" pitchFamily="34" charset="0"/>
              </a:rPr>
              <a:t>	Islam discriminated against him</a:t>
            </a:r>
          </a:p>
          <a:p>
            <a:pPr>
              <a:spcBef>
                <a:spcPct val="20000"/>
              </a:spcBef>
              <a:buFontTx/>
              <a:buChar char="•"/>
            </a:pPr>
            <a:r>
              <a:rPr lang="en-US" altLang="en-US" sz="1800">
                <a:latin typeface="Arial" panose="020B0604020202020204" pitchFamily="34" charset="0"/>
              </a:rPr>
              <a:t>Today Shiah is mainly in Iran (90%), Iraq (55%) and Lebanon (~40%)</a:t>
            </a:r>
          </a:p>
          <a:p>
            <a:endParaRPr lang="en-US" altLang="en-US">
              <a:latin typeface="Arial" panose="020B0604020202020204" pitchFamily="34" charset="0"/>
            </a:endParaRPr>
          </a:p>
        </p:txBody>
      </p:sp>
      <p:sp>
        <p:nvSpPr>
          <p:cNvPr id="69636" name="Line 4">
            <a:extLst>
              <a:ext uri="{FF2B5EF4-FFF2-40B4-BE49-F238E27FC236}">
                <a16:creationId xmlns:a16="http://schemas.microsoft.com/office/drawing/2014/main" id="{451CBBBE-E6DC-2371-C2DB-04AEED0B8546}"/>
              </a:ext>
            </a:extLst>
          </p:cNvPr>
          <p:cNvSpPr>
            <a:spLocks noChangeShapeType="1"/>
          </p:cNvSpPr>
          <p:nvPr/>
        </p:nvSpPr>
        <p:spPr bwMode="auto">
          <a:xfrm>
            <a:off x="762000" y="1295400"/>
            <a:ext cx="80772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57F2015B-D710-3B0C-B3D0-44FB42927041}"/>
              </a:ext>
            </a:extLst>
          </p:cNvPr>
          <p:cNvSpPr txBox="1">
            <a:spLocks noChangeArrowheads="1"/>
          </p:cNvSpPr>
          <p:nvPr/>
        </p:nvSpPr>
        <p:spPr bwMode="auto">
          <a:xfrm>
            <a:off x="2895600" y="457200"/>
            <a:ext cx="272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Important Holidays</a:t>
            </a:r>
            <a:endParaRPr lang="en-US" altLang="en-US" sz="1800" b="1"/>
          </a:p>
        </p:txBody>
      </p:sp>
      <p:sp>
        <p:nvSpPr>
          <p:cNvPr id="71683" name="Rectangle 3">
            <a:extLst>
              <a:ext uri="{FF2B5EF4-FFF2-40B4-BE49-F238E27FC236}">
                <a16:creationId xmlns:a16="http://schemas.microsoft.com/office/drawing/2014/main" id="{4BDC2440-4C5D-F11C-8127-9E28A7CB329C}"/>
              </a:ext>
            </a:extLst>
          </p:cNvPr>
          <p:cNvSpPr>
            <a:spLocks noChangeArrowheads="1"/>
          </p:cNvSpPr>
          <p:nvPr/>
        </p:nvSpPr>
        <p:spPr bwMode="auto">
          <a:xfrm>
            <a:off x="381000" y="1274763"/>
            <a:ext cx="8185150"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sz="1800" b="1">
                <a:latin typeface="Arial" panose="020B0604020202020204" pitchFamily="34" charset="0"/>
              </a:rPr>
              <a:t>Al-adhaa (the sacrifice)</a:t>
            </a:r>
            <a:r>
              <a:rPr lang="en-US" altLang="en-US" sz="1800">
                <a:latin typeface="Arial" panose="020B0604020202020204" pitchFamily="34" charset="0"/>
              </a:rPr>
              <a:t> </a:t>
            </a:r>
          </a:p>
          <a:p>
            <a:pPr>
              <a:lnSpc>
                <a:spcPct val="120000"/>
              </a:lnSpc>
              <a:buFontTx/>
              <a:buChar char="•"/>
            </a:pPr>
            <a:r>
              <a:rPr lang="en-US" altLang="en-US" sz="1800">
                <a:latin typeface="Arial" panose="020B0604020202020204" pitchFamily="34" charset="0"/>
              </a:rPr>
              <a:t>Symbolizes Abraham attempt to sacrifice his son Ishmael by God’s request.  </a:t>
            </a:r>
          </a:p>
          <a:p>
            <a:pPr>
              <a:lnSpc>
                <a:spcPct val="120000"/>
              </a:lnSpc>
              <a:buFontTx/>
              <a:buChar char="•"/>
            </a:pPr>
            <a:r>
              <a:rPr lang="en-US" altLang="en-US" sz="1800">
                <a:latin typeface="Arial" panose="020B0604020202020204" pitchFamily="34" charset="0"/>
              </a:rPr>
              <a:t>Should sacrifice an animal and give the food to the poor.  </a:t>
            </a:r>
          </a:p>
          <a:p>
            <a:pPr>
              <a:lnSpc>
                <a:spcPct val="140000"/>
              </a:lnSpc>
              <a:buFontTx/>
              <a:buChar char="•"/>
            </a:pPr>
            <a:r>
              <a:rPr lang="en-US" altLang="en-US" sz="1800">
                <a:latin typeface="Arial" panose="020B0604020202020204" pitchFamily="34" charset="0"/>
              </a:rPr>
              <a:t>The pilgrimage to Mecca</a:t>
            </a:r>
          </a:p>
          <a:p>
            <a:pPr>
              <a:lnSpc>
                <a:spcPct val="140000"/>
              </a:lnSpc>
            </a:pPr>
            <a:r>
              <a:rPr lang="en-US" altLang="en-US" sz="1800" b="1">
                <a:latin typeface="Arial" panose="020B0604020202020204" pitchFamily="34" charset="0"/>
              </a:rPr>
              <a:t>Alfetr</a:t>
            </a:r>
            <a:r>
              <a:rPr lang="en-US" altLang="en-US" sz="1800">
                <a:latin typeface="Arial" panose="020B0604020202020204" pitchFamily="34" charset="0"/>
              </a:rPr>
              <a:t> </a:t>
            </a:r>
          </a:p>
          <a:p>
            <a:pPr>
              <a:buFontTx/>
              <a:buChar char="•"/>
            </a:pPr>
            <a:r>
              <a:rPr lang="en-US" altLang="en-US" sz="1800">
                <a:latin typeface="Arial" panose="020B0604020202020204" pitchFamily="34" charset="0"/>
              </a:rPr>
              <a:t>Observed at the end of the holy month of Ramadan (the fasting month)</a:t>
            </a:r>
          </a:p>
          <a:p>
            <a:pPr>
              <a:lnSpc>
                <a:spcPct val="140000"/>
              </a:lnSpc>
            </a:pPr>
            <a:r>
              <a:rPr lang="en-US" altLang="en-US" sz="1800" b="1">
                <a:latin typeface="Arial" panose="020B0604020202020204" pitchFamily="34" charset="0"/>
              </a:rPr>
              <a:t>The Islamic New Year</a:t>
            </a:r>
            <a:endParaRPr lang="en-US" altLang="en-US" sz="1800">
              <a:latin typeface="Arial" panose="020B0604020202020204" pitchFamily="34" charset="0"/>
            </a:endParaRPr>
          </a:p>
          <a:p>
            <a:pPr>
              <a:buFontTx/>
              <a:buChar char="•"/>
            </a:pPr>
            <a:r>
              <a:rPr lang="en-US" altLang="en-US" sz="1800">
                <a:latin typeface="Arial" panose="020B0604020202020204" pitchFamily="34" charset="0"/>
              </a:rPr>
              <a:t>Yr 1, Islamic calendar = 622 A.D.</a:t>
            </a:r>
          </a:p>
          <a:p>
            <a:pPr>
              <a:lnSpc>
                <a:spcPct val="150000"/>
              </a:lnSpc>
            </a:pPr>
            <a:r>
              <a:rPr lang="en-US" altLang="en-US" sz="1800" b="1">
                <a:latin typeface="Arial" panose="020B0604020202020204" pitchFamily="34" charset="0"/>
              </a:rPr>
              <a:t>Alisraa Walmaaraj</a:t>
            </a:r>
            <a:endParaRPr lang="en-US" altLang="en-US" sz="1800">
              <a:latin typeface="Arial" panose="020B0604020202020204" pitchFamily="34" charset="0"/>
            </a:endParaRPr>
          </a:p>
          <a:p>
            <a:pPr>
              <a:buFontTx/>
              <a:buChar char="•"/>
            </a:pPr>
            <a:r>
              <a:rPr lang="en-US" altLang="en-US" sz="1800">
                <a:latin typeface="Arial" panose="020B0604020202020204" pitchFamily="34" charset="0"/>
              </a:rPr>
              <a:t>Symbolizes the ascending, in Jerusalem, of Mohammed's soul to heaven</a:t>
            </a:r>
          </a:p>
          <a:p>
            <a:pPr>
              <a:lnSpc>
                <a:spcPct val="150000"/>
              </a:lnSpc>
            </a:pPr>
            <a:r>
              <a:rPr lang="en-US" altLang="en-US" sz="1800" b="1">
                <a:latin typeface="Arial" panose="020B0604020202020204" pitchFamily="34" charset="0"/>
              </a:rPr>
              <a:t>The Birthday of Muhammad</a:t>
            </a:r>
            <a:r>
              <a:rPr lang="en-US" altLang="en-US" sz="1800">
                <a:latin typeface="Arial" panose="020B0604020202020204" pitchFamily="34" charset="0"/>
              </a:rPr>
              <a:t> </a:t>
            </a:r>
          </a:p>
          <a:p>
            <a:pPr>
              <a:lnSpc>
                <a:spcPct val="150000"/>
              </a:lnSpc>
            </a:pPr>
            <a:r>
              <a:rPr lang="en-US" altLang="en-US" sz="1800" b="1">
                <a:latin typeface="Arial" panose="020B0604020202020204" pitchFamily="34" charset="0"/>
              </a:rPr>
              <a:t>Ashuraa day (Shiha only)</a:t>
            </a:r>
            <a:endParaRPr lang="en-US" altLang="en-US" sz="1800">
              <a:latin typeface="Arial" panose="020B0604020202020204" pitchFamily="34" charset="0"/>
            </a:endParaRPr>
          </a:p>
        </p:txBody>
      </p:sp>
      <p:sp>
        <p:nvSpPr>
          <p:cNvPr id="71684" name="Line 4">
            <a:extLst>
              <a:ext uri="{FF2B5EF4-FFF2-40B4-BE49-F238E27FC236}">
                <a16:creationId xmlns:a16="http://schemas.microsoft.com/office/drawing/2014/main" id="{292F5417-B2E3-F31F-916B-39C1FC1BA8C5}"/>
              </a:ext>
            </a:extLst>
          </p:cNvPr>
          <p:cNvSpPr>
            <a:spLocks noChangeShapeType="1"/>
          </p:cNvSpPr>
          <p:nvPr/>
        </p:nvSpPr>
        <p:spPr bwMode="auto">
          <a:xfrm>
            <a:off x="381000" y="990600"/>
            <a:ext cx="76962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9BBC1FAC-2033-2C8E-3B70-0C581BF9EDE9}"/>
              </a:ext>
            </a:extLst>
          </p:cNvPr>
          <p:cNvSpPr txBox="1">
            <a:spLocks noChangeArrowheads="1"/>
          </p:cNvSpPr>
          <p:nvPr/>
        </p:nvSpPr>
        <p:spPr bwMode="auto">
          <a:xfrm>
            <a:off x="3429000" y="762000"/>
            <a:ext cx="184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Islam Today</a:t>
            </a:r>
          </a:p>
        </p:txBody>
      </p:sp>
      <p:sp>
        <p:nvSpPr>
          <p:cNvPr id="73731" name="Text Box 3">
            <a:extLst>
              <a:ext uri="{FF2B5EF4-FFF2-40B4-BE49-F238E27FC236}">
                <a16:creationId xmlns:a16="http://schemas.microsoft.com/office/drawing/2014/main" id="{06F7A7AA-0780-9719-7621-6039813F4061}"/>
              </a:ext>
            </a:extLst>
          </p:cNvPr>
          <p:cNvSpPr txBox="1">
            <a:spLocks noChangeArrowheads="1"/>
          </p:cNvSpPr>
          <p:nvPr/>
        </p:nvSpPr>
        <p:spPr bwMode="auto">
          <a:xfrm>
            <a:off x="457200" y="1676400"/>
            <a:ext cx="8066088"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marL="803275" indent="-346075">
              <a:defRPr sz="2400">
                <a:solidFill>
                  <a:schemeClr val="tx1"/>
                </a:solidFill>
                <a:latin typeface="Times New Roman" panose="02020603050405020304" pitchFamily="18" charset="0"/>
              </a:defRPr>
            </a:lvl2pPr>
            <a:lvl3pPr marL="91757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40000"/>
              </a:lnSpc>
              <a:buFontTx/>
              <a:buChar char="•"/>
            </a:pPr>
            <a:r>
              <a:rPr lang="en-US" altLang="en-US" sz="1800">
                <a:latin typeface="Arial" panose="020B0604020202020204" pitchFamily="34" charset="0"/>
              </a:rPr>
              <a:t>1.3 Billion worldwide, three continents </a:t>
            </a:r>
          </a:p>
          <a:p>
            <a:pPr lvl="1">
              <a:lnSpc>
                <a:spcPct val="120000"/>
              </a:lnSpc>
              <a:buFont typeface="Wingdings" panose="05000000000000000000" pitchFamily="2" charset="2"/>
              <a:buChar char="Ø"/>
            </a:pPr>
            <a:r>
              <a:rPr lang="en-US" altLang="en-US" sz="1800">
                <a:latin typeface="Arial" panose="020B0604020202020204" pitchFamily="34" charset="0"/>
              </a:rPr>
              <a:t>0.3 Billion Arabs</a:t>
            </a:r>
          </a:p>
          <a:p>
            <a:pPr lvl="1">
              <a:lnSpc>
                <a:spcPct val="140000"/>
              </a:lnSpc>
              <a:buFont typeface="Wingdings" panose="05000000000000000000" pitchFamily="2" charset="2"/>
              <a:buChar char="Ø"/>
            </a:pPr>
            <a:r>
              <a:rPr lang="en-US" altLang="en-US" sz="1600">
                <a:latin typeface="Arial" panose="020B0604020202020204" pitchFamily="34" charset="0"/>
              </a:rPr>
              <a:t>Indonesia (200 M) &gt; India (180 M) &gt; Pakistan (160 M) &gt; Bangladesh (120 M) &gt;</a:t>
            </a:r>
          </a:p>
          <a:p>
            <a:pPr lvl="1">
              <a:lnSpc>
                <a:spcPct val="110000"/>
              </a:lnSpc>
            </a:pPr>
            <a:r>
              <a:rPr lang="en-US" altLang="en-US" sz="1600">
                <a:latin typeface="Arial" panose="020B0604020202020204" pitchFamily="34" charset="0"/>
              </a:rPr>
              <a:t>	China (80 M) &gt; Egypt (70 M)</a:t>
            </a:r>
            <a:endParaRPr lang="en-US" altLang="en-US" sz="1800">
              <a:latin typeface="Arial" panose="020B0604020202020204" pitchFamily="34" charset="0"/>
            </a:endParaRPr>
          </a:p>
          <a:p>
            <a:pPr>
              <a:lnSpc>
                <a:spcPct val="140000"/>
              </a:lnSpc>
              <a:buFontTx/>
              <a:buChar char="•"/>
            </a:pPr>
            <a:r>
              <a:rPr lang="en-US" altLang="en-US" sz="1800">
                <a:latin typeface="Arial" panose="020B0604020202020204" pitchFamily="34" charset="0"/>
              </a:rPr>
              <a:t>There are about 20 M Christian Arabs</a:t>
            </a:r>
          </a:p>
          <a:p>
            <a:pPr lvl="1">
              <a:lnSpc>
                <a:spcPct val="120000"/>
              </a:lnSpc>
              <a:buFont typeface="Wingdings" panose="05000000000000000000" pitchFamily="2" charset="2"/>
              <a:buChar char="Ø"/>
            </a:pPr>
            <a:r>
              <a:rPr lang="en-US" altLang="en-US" sz="1600">
                <a:latin typeface="Arial" panose="020B0604020202020204" pitchFamily="34" charset="0"/>
              </a:rPr>
              <a:t>Egypt &gt; Syria &gt; Lebanon &gt; Palestine &gt; Iraq</a:t>
            </a:r>
          </a:p>
          <a:p>
            <a:pPr>
              <a:lnSpc>
                <a:spcPct val="140000"/>
              </a:lnSpc>
              <a:buFontTx/>
              <a:buChar char="•"/>
            </a:pPr>
            <a:r>
              <a:rPr lang="en-US" altLang="en-US" sz="1800">
                <a:latin typeface="Arial" panose="020B0604020202020204" pitchFamily="34" charset="0"/>
              </a:rPr>
              <a:t>About 7 M Muslims in the USA, 3-4 M are Arabs</a:t>
            </a:r>
          </a:p>
          <a:p>
            <a:pPr lvl="1">
              <a:lnSpc>
                <a:spcPct val="140000"/>
              </a:lnSpc>
              <a:buFont typeface="Wingdings" panose="05000000000000000000" pitchFamily="2" charset="2"/>
              <a:buChar char="Ø"/>
            </a:pPr>
            <a:r>
              <a:rPr lang="en-US" altLang="en-US" sz="1600">
                <a:latin typeface="Arial" panose="020B0604020202020204" pitchFamily="34" charset="0"/>
              </a:rPr>
              <a:t>Roughly half of the Arab Americans are Christians</a:t>
            </a:r>
            <a:endParaRPr lang="en-US" altLang="en-US" sz="1800">
              <a:latin typeface="Arial" panose="020B0604020202020204" pitchFamily="34" charset="0"/>
            </a:endParaRPr>
          </a:p>
        </p:txBody>
      </p:sp>
      <p:sp>
        <p:nvSpPr>
          <p:cNvPr id="73732" name="Line 4">
            <a:extLst>
              <a:ext uri="{FF2B5EF4-FFF2-40B4-BE49-F238E27FC236}">
                <a16:creationId xmlns:a16="http://schemas.microsoft.com/office/drawing/2014/main" id="{AC8371B4-B152-C782-4C07-A7A12BF033CB}"/>
              </a:ext>
            </a:extLst>
          </p:cNvPr>
          <p:cNvSpPr>
            <a:spLocks noChangeShapeType="1"/>
          </p:cNvSpPr>
          <p:nvPr/>
        </p:nvSpPr>
        <p:spPr bwMode="auto">
          <a:xfrm>
            <a:off x="609600" y="1447800"/>
            <a:ext cx="76962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E91CC21-02F0-FB7E-36C1-9763699AED7A}"/>
              </a:ext>
            </a:extLst>
          </p:cNvPr>
          <p:cNvSpPr>
            <a:spLocks noChangeArrowheads="1"/>
          </p:cNvSpPr>
          <p:nvPr/>
        </p:nvSpPr>
        <p:spPr bwMode="auto">
          <a:xfrm>
            <a:off x="228600" y="762000"/>
            <a:ext cx="765175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1800">
                <a:solidFill>
                  <a:srgbClr val="0000FF"/>
                </a:solidFill>
                <a:latin typeface="Arial" panose="020B0604020202020204" pitchFamily="34" charset="0"/>
              </a:rPr>
              <a:t>Farouq Elbaz (Egypt), NASA, the moon mission</a:t>
            </a:r>
          </a:p>
          <a:p>
            <a:pPr>
              <a:spcBef>
                <a:spcPct val="20000"/>
              </a:spcBef>
              <a:buFontTx/>
              <a:buChar char="•"/>
            </a:pPr>
            <a:r>
              <a:rPr lang="en-US" altLang="en-US" sz="1800">
                <a:solidFill>
                  <a:srgbClr val="0000FF"/>
                </a:solidFill>
                <a:latin typeface="Arial" panose="020B0604020202020204" pitchFamily="34" charset="0"/>
              </a:rPr>
              <a:t>Ahmed H. Zewail (Egypt) Winner of the 1999 Nobel Prize in Chemistry, </a:t>
            </a:r>
          </a:p>
          <a:p>
            <a:r>
              <a:rPr lang="en-US" altLang="en-US" sz="1800">
                <a:solidFill>
                  <a:srgbClr val="0000FF"/>
                </a:solidFill>
                <a:latin typeface="Arial" panose="020B0604020202020204" pitchFamily="34" charset="0"/>
              </a:rPr>
              <a:t>	Cal. Tech. </a:t>
            </a:r>
          </a:p>
          <a:p>
            <a:pPr>
              <a:spcBef>
                <a:spcPct val="20000"/>
              </a:spcBef>
              <a:buFontTx/>
              <a:buChar char="•"/>
            </a:pPr>
            <a:r>
              <a:rPr lang="en-US" altLang="en-US" sz="1800">
                <a:solidFill>
                  <a:srgbClr val="0000FF"/>
                </a:solidFill>
                <a:latin typeface="Arial" panose="020B0604020202020204" pitchFamily="34" charset="0"/>
              </a:rPr>
              <a:t>Saleh Wakeel (Iraq), member of the Nat’l Acad. Sci., Biochemistry</a:t>
            </a:r>
          </a:p>
          <a:p>
            <a:pPr>
              <a:spcBef>
                <a:spcPct val="20000"/>
              </a:spcBef>
              <a:buFontTx/>
              <a:buChar char="•"/>
            </a:pPr>
            <a:r>
              <a:rPr lang="en-US" altLang="en-US" sz="1800">
                <a:solidFill>
                  <a:srgbClr val="0000FF"/>
                </a:solidFill>
                <a:latin typeface="Arial" panose="020B0604020202020204" pitchFamily="34" charset="0"/>
              </a:rPr>
              <a:t>Qais Elawqati (Iraq), member of the Nat’l Acad. Sci., Microbiology</a:t>
            </a:r>
          </a:p>
          <a:p>
            <a:pPr>
              <a:spcBef>
                <a:spcPct val="20000"/>
              </a:spcBef>
              <a:buFontTx/>
              <a:buChar char="•"/>
            </a:pPr>
            <a:r>
              <a:rPr lang="en-US" altLang="en-US" sz="1800">
                <a:solidFill>
                  <a:srgbClr val="0000FF"/>
                </a:solidFill>
                <a:latin typeface="Arial" panose="020B0604020202020204" pitchFamily="34" charset="0"/>
              </a:rPr>
              <a:t>Majdi Yacub, first open heart surgery</a:t>
            </a:r>
          </a:p>
          <a:p>
            <a:pPr>
              <a:spcBef>
                <a:spcPct val="20000"/>
              </a:spcBef>
              <a:buFontTx/>
              <a:buChar char="•"/>
            </a:pPr>
            <a:r>
              <a:rPr lang="en-US" altLang="en-US" sz="1800">
                <a:solidFill>
                  <a:srgbClr val="0000FF"/>
                </a:solidFill>
                <a:latin typeface="Arial" panose="020B0604020202020204" pitchFamily="34" charset="0"/>
              </a:rPr>
              <a:t>Michael Debakee (Lebanon), chief cardiologist of the White House</a:t>
            </a:r>
            <a:endParaRPr lang="en-US" altLang="en-US" sz="1800">
              <a:solidFill>
                <a:srgbClr val="00FF00"/>
              </a:solidFill>
              <a:latin typeface="Arial" panose="020B0604020202020204" pitchFamily="34" charset="0"/>
            </a:endParaRPr>
          </a:p>
          <a:p>
            <a:pPr>
              <a:spcBef>
                <a:spcPct val="90000"/>
              </a:spcBef>
              <a:buFontTx/>
              <a:buChar char="•"/>
            </a:pPr>
            <a:r>
              <a:rPr lang="en-US" altLang="en-US" sz="1800">
                <a:solidFill>
                  <a:srgbClr val="FF0000"/>
                </a:solidFill>
                <a:latin typeface="Arial" panose="020B0604020202020204" pitchFamily="34" charset="0"/>
              </a:rPr>
              <a:t>Ralph Nader (Lebanon), consumer advocate, Green Party founder, </a:t>
            </a:r>
          </a:p>
          <a:p>
            <a:pPr>
              <a:buFontTx/>
              <a:buChar char="•"/>
            </a:pPr>
            <a:r>
              <a:rPr lang="en-US" altLang="en-US" sz="1800">
                <a:solidFill>
                  <a:srgbClr val="FF0000"/>
                </a:solidFill>
                <a:latin typeface="Arial" panose="020B0604020202020204" pitchFamily="34" charset="0"/>
              </a:rPr>
              <a:t>and 2000 presidential candidate</a:t>
            </a:r>
          </a:p>
          <a:p>
            <a:pPr>
              <a:spcBef>
                <a:spcPct val="20000"/>
              </a:spcBef>
              <a:buFontTx/>
              <a:buChar char="•"/>
            </a:pPr>
            <a:r>
              <a:rPr lang="en-US" altLang="en-US" sz="1800">
                <a:solidFill>
                  <a:srgbClr val="FF0000"/>
                </a:solidFill>
                <a:latin typeface="Arial" panose="020B0604020202020204" pitchFamily="34" charset="0"/>
              </a:rPr>
              <a:t>John Sununu (Palestine), White House Ex-Chief of Staff </a:t>
            </a:r>
          </a:p>
          <a:p>
            <a:pPr>
              <a:spcBef>
                <a:spcPct val="20000"/>
              </a:spcBef>
              <a:buFontTx/>
              <a:buChar char="•"/>
            </a:pPr>
            <a:r>
              <a:rPr lang="en-US" altLang="en-US" sz="1800">
                <a:solidFill>
                  <a:srgbClr val="FF0000"/>
                </a:solidFill>
                <a:latin typeface="Arial" panose="020B0604020202020204" pitchFamily="34" charset="0"/>
              </a:rPr>
              <a:t>John Sununu JR., current state governor</a:t>
            </a:r>
          </a:p>
          <a:p>
            <a:pPr>
              <a:lnSpc>
                <a:spcPct val="120000"/>
              </a:lnSpc>
              <a:spcBef>
                <a:spcPct val="20000"/>
              </a:spcBef>
              <a:buFontTx/>
              <a:buChar char="•"/>
            </a:pPr>
            <a:r>
              <a:rPr lang="en-US" altLang="en-US" sz="1800">
                <a:solidFill>
                  <a:srgbClr val="FF0000"/>
                </a:solidFill>
                <a:latin typeface="Arial" panose="020B0604020202020204" pitchFamily="34" charset="0"/>
              </a:rPr>
              <a:t>Donna E. Shalala (Lebanon), Ex secretary of HHS</a:t>
            </a:r>
          </a:p>
          <a:p>
            <a:pPr>
              <a:lnSpc>
                <a:spcPct val="120000"/>
              </a:lnSpc>
              <a:spcBef>
                <a:spcPct val="20000"/>
              </a:spcBef>
              <a:buFontTx/>
              <a:buChar char="•"/>
            </a:pPr>
            <a:r>
              <a:rPr lang="en-US" altLang="en-US" sz="1800">
                <a:solidFill>
                  <a:srgbClr val="FF0000"/>
                </a:solidFill>
                <a:latin typeface="Arial" panose="020B0604020202020204" pitchFamily="34" charset="0"/>
              </a:rPr>
              <a:t>Helen Thomas, Ex dean of the White House press corps. </a:t>
            </a:r>
          </a:p>
          <a:p>
            <a:pPr>
              <a:spcBef>
                <a:spcPct val="20000"/>
              </a:spcBef>
              <a:buFontTx/>
              <a:buChar char="•"/>
            </a:pPr>
            <a:r>
              <a:rPr lang="en-US" altLang="en-US" sz="1800">
                <a:solidFill>
                  <a:srgbClr val="FF0000"/>
                </a:solidFill>
                <a:latin typeface="Arial" panose="020B0604020202020204" pitchFamily="34" charset="0"/>
              </a:rPr>
              <a:t>Edward Attiyeh (Syria), Ex governor of OR</a:t>
            </a:r>
          </a:p>
          <a:p>
            <a:pPr>
              <a:spcBef>
                <a:spcPct val="20000"/>
              </a:spcBef>
              <a:buFontTx/>
              <a:buChar char="•"/>
            </a:pPr>
            <a:r>
              <a:rPr lang="en-US" altLang="en-US" sz="1800">
                <a:solidFill>
                  <a:srgbClr val="FF0000"/>
                </a:solidFill>
                <a:latin typeface="Arial" panose="020B0604020202020204" pitchFamily="34" charset="0"/>
              </a:rPr>
              <a:t>Spencer Abraham (Lebanon), Secretary of Energy </a:t>
            </a:r>
          </a:p>
          <a:p>
            <a:pPr>
              <a:spcBef>
                <a:spcPct val="20000"/>
              </a:spcBef>
              <a:buFontTx/>
              <a:buChar char="•"/>
            </a:pPr>
            <a:r>
              <a:rPr lang="en-US" altLang="en-US" sz="1800">
                <a:solidFill>
                  <a:srgbClr val="FF0000"/>
                </a:solidFill>
                <a:latin typeface="Arial" panose="020B0604020202020204" pitchFamily="34" charset="0"/>
              </a:rPr>
              <a:t>George Mitchell </a:t>
            </a:r>
          </a:p>
          <a:p>
            <a:pPr>
              <a:spcBef>
                <a:spcPct val="10000"/>
              </a:spcBef>
              <a:buFontTx/>
              <a:buChar char="•"/>
            </a:pPr>
            <a:endParaRPr lang="en-US" altLang="en-US" sz="1800">
              <a:latin typeface="Arial" panose="020B0604020202020204" pitchFamily="34" charset="0"/>
            </a:endParaRPr>
          </a:p>
        </p:txBody>
      </p:sp>
      <p:sp>
        <p:nvSpPr>
          <p:cNvPr id="75779" name="Text Box 3">
            <a:extLst>
              <a:ext uri="{FF2B5EF4-FFF2-40B4-BE49-F238E27FC236}">
                <a16:creationId xmlns:a16="http://schemas.microsoft.com/office/drawing/2014/main" id="{286EB869-7FE9-CA42-A08F-118A523CA04E}"/>
              </a:ext>
            </a:extLst>
          </p:cNvPr>
          <p:cNvSpPr txBox="1">
            <a:spLocks noChangeArrowheads="1"/>
          </p:cNvSpPr>
          <p:nvPr/>
        </p:nvSpPr>
        <p:spPr bwMode="auto">
          <a:xfrm>
            <a:off x="3048000" y="152400"/>
            <a:ext cx="235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Arab Americans</a:t>
            </a:r>
            <a:endParaRPr lang="en-US" altLang="en-US" sz="1800"/>
          </a:p>
        </p:txBody>
      </p:sp>
      <p:sp>
        <p:nvSpPr>
          <p:cNvPr id="75780" name="Line 4">
            <a:extLst>
              <a:ext uri="{FF2B5EF4-FFF2-40B4-BE49-F238E27FC236}">
                <a16:creationId xmlns:a16="http://schemas.microsoft.com/office/drawing/2014/main" id="{9E0C886D-AF4A-4367-5582-435482DA9AB1}"/>
              </a:ext>
            </a:extLst>
          </p:cNvPr>
          <p:cNvSpPr>
            <a:spLocks noChangeShapeType="1"/>
          </p:cNvSpPr>
          <p:nvPr/>
        </p:nvSpPr>
        <p:spPr bwMode="auto">
          <a:xfrm>
            <a:off x="533400" y="609600"/>
            <a:ext cx="78486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F842E9A-05CF-5EC5-2A1C-8678190FBCB7}"/>
              </a:ext>
            </a:extLst>
          </p:cNvPr>
          <p:cNvSpPr>
            <a:spLocks noChangeArrowheads="1"/>
          </p:cNvSpPr>
          <p:nvPr/>
        </p:nvSpPr>
        <p:spPr bwMode="auto">
          <a:xfrm>
            <a:off x="3124200" y="304800"/>
            <a:ext cx="235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Arab Americans</a:t>
            </a:r>
          </a:p>
        </p:txBody>
      </p:sp>
      <p:sp>
        <p:nvSpPr>
          <p:cNvPr id="77827" name="Rectangle 3">
            <a:extLst>
              <a:ext uri="{FF2B5EF4-FFF2-40B4-BE49-F238E27FC236}">
                <a16:creationId xmlns:a16="http://schemas.microsoft.com/office/drawing/2014/main" id="{868D350C-833A-50E3-F99F-189674E01AC2}"/>
              </a:ext>
            </a:extLst>
          </p:cNvPr>
          <p:cNvSpPr>
            <a:spLocks noChangeArrowheads="1"/>
          </p:cNvSpPr>
          <p:nvPr/>
        </p:nvSpPr>
        <p:spPr bwMode="auto">
          <a:xfrm>
            <a:off x="304800" y="1042988"/>
            <a:ext cx="8226425"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70000"/>
              </a:spcBef>
              <a:buFontTx/>
              <a:buChar char="•"/>
            </a:pPr>
            <a:r>
              <a:rPr lang="en-US" altLang="en-US" sz="1800" b="1">
                <a:solidFill>
                  <a:srgbClr val="008000"/>
                </a:solidFill>
                <a:latin typeface="Arial" panose="020B0604020202020204" pitchFamily="34" charset="0"/>
              </a:rPr>
              <a:t>Casey Kasem and Don Bustany (Lebanon) creators of radio's American </a:t>
            </a:r>
          </a:p>
          <a:p>
            <a:r>
              <a:rPr lang="en-US" altLang="en-US" sz="1800" b="1">
                <a:solidFill>
                  <a:srgbClr val="008000"/>
                </a:solidFill>
                <a:latin typeface="Arial" panose="020B0604020202020204" pitchFamily="34" charset="0"/>
              </a:rPr>
              <a:t>	Top 40</a:t>
            </a:r>
          </a:p>
          <a:p>
            <a:pPr>
              <a:spcBef>
                <a:spcPct val="20000"/>
              </a:spcBef>
              <a:buFontTx/>
              <a:buChar char="•"/>
            </a:pPr>
            <a:r>
              <a:rPr lang="en-US" altLang="en-US" sz="1800" b="1">
                <a:solidFill>
                  <a:srgbClr val="008000"/>
                </a:solidFill>
                <a:latin typeface="Arial" panose="020B0604020202020204" pitchFamily="34" charset="0"/>
              </a:rPr>
              <a:t>Mustapha Elaqqad (Syria), Hollywood movie director </a:t>
            </a:r>
          </a:p>
          <a:p>
            <a:r>
              <a:rPr lang="en-US" altLang="en-US" sz="1800" b="1">
                <a:solidFill>
                  <a:srgbClr val="008000"/>
                </a:solidFill>
                <a:latin typeface="Arial" panose="020B0604020202020204" pitchFamily="34" charset="0"/>
              </a:rPr>
              <a:t>	(director of the ‘Halloween’ series)</a:t>
            </a:r>
          </a:p>
          <a:p>
            <a:pPr>
              <a:buFontTx/>
              <a:buChar char="•"/>
            </a:pPr>
            <a:r>
              <a:rPr lang="en-US" altLang="en-US" sz="1800" b="1">
                <a:solidFill>
                  <a:srgbClr val="008000"/>
                </a:solidFill>
                <a:latin typeface="Arial" panose="020B0604020202020204" pitchFamily="34" charset="0"/>
              </a:rPr>
              <a:t>Tom Shadyac (Lebanon), Hollywood movie director</a:t>
            </a:r>
          </a:p>
          <a:p>
            <a:pPr>
              <a:spcBef>
                <a:spcPct val="20000"/>
              </a:spcBef>
              <a:buFontTx/>
              <a:buChar char="•"/>
            </a:pPr>
            <a:r>
              <a:rPr lang="en-US" altLang="en-US" sz="1800" b="1">
                <a:solidFill>
                  <a:srgbClr val="008000"/>
                </a:solidFill>
                <a:latin typeface="Arial" panose="020B0604020202020204" pitchFamily="34" charset="0"/>
              </a:rPr>
              <a:t>Salma Hayic (Lebanon), a Hollywood star</a:t>
            </a:r>
          </a:p>
          <a:p>
            <a:pPr>
              <a:spcBef>
                <a:spcPct val="20000"/>
              </a:spcBef>
              <a:buFontTx/>
              <a:buChar char="•"/>
            </a:pPr>
            <a:r>
              <a:rPr lang="en-US" altLang="en-US" sz="1800" b="1">
                <a:solidFill>
                  <a:srgbClr val="008000"/>
                </a:solidFill>
                <a:latin typeface="Arial" panose="020B0604020202020204" pitchFamily="34" charset="0"/>
              </a:rPr>
              <a:t>Yasser Seirawan (Syria), US Chess Champion</a:t>
            </a:r>
          </a:p>
          <a:p>
            <a:pPr>
              <a:spcBef>
                <a:spcPct val="70000"/>
              </a:spcBef>
              <a:buFontTx/>
              <a:buChar char="•"/>
            </a:pPr>
            <a:r>
              <a:rPr lang="en-US" altLang="en-US" sz="1800" b="1">
                <a:solidFill>
                  <a:srgbClr val="800000"/>
                </a:solidFill>
                <a:latin typeface="Arial" panose="020B0604020202020204" pitchFamily="34" charset="0"/>
              </a:rPr>
              <a:t>Jacques Nasser, president and CEO of Ford Motor Co</a:t>
            </a:r>
          </a:p>
          <a:p>
            <a:pPr>
              <a:spcBef>
                <a:spcPct val="20000"/>
              </a:spcBef>
              <a:buFontTx/>
              <a:buChar char="•"/>
            </a:pPr>
            <a:r>
              <a:rPr lang="en-US" altLang="en-US" sz="1800" b="1">
                <a:solidFill>
                  <a:srgbClr val="800000"/>
                </a:solidFill>
                <a:latin typeface="Arial" panose="020B0604020202020204" pitchFamily="34" charset="0"/>
              </a:rPr>
              <a:t>Ray Irani CEO of Occidental Petroleum (Exxon Mobil) Co</a:t>
            </a:r>
          </a:p>
          <a:p>
            <a:pPr>
              <a:spcBef>
                <a:spcPct val="20000"/>
              </a:spcBef>
              <a:buFontTx/>
              <a:buChar char="•"/>
            </a:pPr>
            <a:r>
              <a:rPr lang="en-US" altLang="en-US" sz="1800" b="1">
                <a:solidFill>
                  <a:srgbClr val="800000"/>
                </a:solidFill>
                <a:latin typeface="Arial" panose="020B0604020202020204" pitchFamily="34" charset="0"/>
              </a:rPr>
              <a:t>The Hyatt, Hagar, and Farah enterprises</a:t>
            </a:r>
          </a:p>
          <a:p>
            <a:pPr>
              <a:spcBef>
                <a:spcPct val="70000"/>
              </a:spcBef>
              <a:buFontTx/>
              <a:buChar char="•"/>
            </a:pPr>
            <a:r>
              <a:rPr lang="en-US" altLang="en-US" sz="1800" b="1">
                <a:latin typeface="Arial" panose="020B0604020202020204" pitchFamily="34" charset="0"/>
              </a:rPr>
              <a:t>Christina McAuliffe, an astronaut who died aboard the space shuttle </a:t>
            </a:r>
          </a:p>
          <a:p>
            <a:r>
              <a:rPr lang="en-US" altLang="en-US" sz="1800" b="1">
                <a:latin typeface="Arial" panose="020B0604020202020204" pitchFamily="34" charset="0"/>
              </a:rPr>
              <a:t>	Challenger</a:t>
            </a:r>
          </a:p>
          <a:p>
            <a:pPr>
              <a:spcBef>
                <a:spcPct val="20000"/>
              </a:spcBef>
              <a:buFontTx/>
              <a:buChar char="•"/>
            </a:pPr>
            <a:r>
              <a:rPr lang="en-US" altLang="en-US" sz="1800" b="1">
                <a:latin typeface="Arial" panose="020B0604020202020204" pitchFamily="34" charset="0"/>
              </a:rPr>
              <a:t>Candy Lightner, founder of MADD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2B63626-432B-0F33-8E66-16B79166FCB3}"/>
              </a:ext>
            </a:extLst>
          </p:cNvPr>
          <p:cNvSpPr>
            <a:spLocks noChangeArrowheads="1"/>
          </p:cNvSpPr>
          <p:nvPr/>
        </p:nvSpPr>
        <p:spPr bwMode="auto">
          <a:xfrm>
            <a:off x="228600" y="785813"/>
            <a:ext cx="8728075" cy="559911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sz="1800">
                <a:solidFill>
                  <a:srgbClr val="000000"/>
                </a:solidFill>
                <a:latin typeface="Arial" panose="020B0604020202020204" pitchFamily="34" charset="0"/>
              </a:rPr>
              <a:t>“History of the Arabs”, Philip Hitti</a:t>
            </a:r>
          </a:p>
          <a:p>
            <a:pPr>
              <a:lnSpc>
                <a:spcPct val="130000"/>
              </a:lnSpc>
              <a:buFontTx/>
              <a:buChar char="•"/>
            </a:pPr>
            <a:r>
              <a:rPr lang="en-US" altLang="en-US" sz="1800" b="1">
                <a:solidFill>
                  <a:srgbClr val="0000FF"/>
                </a:solidFill>
                <a:latin typeface="Arial" panose="020B0604020202020204" pitchFamily="34" charset="0"/>
              </a:rPr>
              <a:t>“The Arab People”, Albert Hourany</a:t>
            </a:r>
            <a:endParaRPr lang="en-US" altLang="en-US" sz="1800">
              <a:solidFill>
                <a:srgbClr val="000000"/>
              </a:solidFill>
              <a:latin typeface="Arial" panose="020B0604020202020204" pitchFamily="34" charset="0"/>
            </a:endParaRPr>
          </a:p>
          <a:p>
            <a:pPr>
              <a:lnSpc>
                <a:spcPct val="130000"/>
              </a:lnSpc>
              <a:buFontTx/>
              <a:buChar char="•"/>
            </a:pPr>
            <a:r>
              <a:rPr lang="en-US" altLang="en-US" b="1">
                <a:solidFill>
                  <a:srgbClr val="FF0000"/>
                </a:solidFill>
                <a:latin typeface="Arial" panose="020B0604020202020204" pitchFamily="34" charset="0"/>
              </a:rPr>
              <a:t>“Islam, An Empire of Faith”, PBS Video, 2001</a:t>
            </a:r>
            <a:endParaRPr lang="en-US" altLang="en-US" sz="1800" b="1">
              <a:solidFill>
                <a:srgbClr val="FF0000"/>
              </a:solidFill>
              <a:latin typeface="Arial" panose="020B0604020202020204" pitchFamily="34" charset="0"/>
            </a:endParaRPr>
          </a:p>
          <a:p>
            <a:pPr>
              <a:lnSpc>
                <a:spcPct val="130000"/>
              </a:lnSpc>
              <a:buFontTx/>
              <a:buChar char="•"/>
            </a:pPr>
            <a:r>
              <a:rPr lang="en-US" altLang="en-US" sz="1800" b="1">
                <a:solidFill>
                  <a:srgbClr val="0000FF"/>
                </a:solidFill>
                <a:latin typeface="Arial" panose="020B0604020202020204" pitchFamily="34" charset="0"/>
              </a:rPr>
              <a:t>“Islam: A Short History”,  Karen Armstrong, 2000</a:t>
            </a:r>
          </a:p>
          <a:p>
            <a:pPr>
              <a:lnSpc>
                <a:spcPct val="130000"/>
              </a:lnSpc>
              <a:buFontTx/>
              <a:buChar char="•"/>
            </a:pPr>
            <a:r>
              <a:rPr lang="en-US" altLang="en-US" sz="1800">
                <a:latin typeface="Arial" panose="020B0604020202020204" pitchFamily="34" charset="0"/>
              </a:rPr>
              <a:t>“Muhammad”, Karen Armstrong, 1998</a:t>
            </a:r>
            <a:endParaRPr lang="en-US" altLang="en-US" sz="1800">
              <a:solidFill>
                <a:srgbClr val="000000"/>
              </a:solidFill>
              <a:latin typeface="Arial" panose="020B0604020202020204" pitchFamily="34" charset="0"/>
            </a:endParaRPr>
          </a:p>
          <a:p>
            <a:pPr>
              <a:lnSpc>
                <a:spcPct val="130000"/>
              </a:lnSpc>
              <a:buFontTx/>
              <a:buChar char="•"/>
            </a:pPr>
            <a:r>
              <a:rPr lang="en-US" altLang="en-US" sz="1800" b="1">
                <a:solidFill>
                  <a:srgbClr val="0000FF"/>
                </a:solidFill>
                <a:latin typeface="Arial" panose="020B0604020202020204" pitchFamily="34" charset="0"/>
              </a:rPr>
              <a:t>“Jihad: A Commitment to Universal Peace”</a:t>
            </a:r>
            <a:r>
              <a:rPr lang="en-US" altLang="en-US" sz="1800">
                <a:solidFill>
                  <a:srgbClr val="000000"/>
                </a:solidFill>
                <a:latin typeface="Arial" panose="020B0604020202020204" pitchFamily="34" charset="0"/>
              </a:rPr>
              <a:t>, Marcel A. Boisard, American Trust</a:t>
            </a:r>
          </a:p>
          <a:p>
            <a:r>
              <a:rPr lang="en-US" altLang="en-US" sz="1800">
                <a:solidFill>
                  <a:srgbClr val="000000"/>
                </a:solidFill>
                <a:latin typeface="Arial" panose="020B0604020202020204" pitchFamily="34" charset="0"/>
              </a:rPr>
              <a:t>	Publications, 1988</a:t>
            </a:r>
          </a:p>
          <a:p>
            <a:pPr>
              <a:lnSpc>
                <a:spcPct val="130000"/>
              </a:lnSpc>
              <a:buFontTx/>
              <a:buChar char="•"/>
            </a:pPr>
            <a:r>
              <a:rPr lang="en-US" altLang="en-US" sz="1800">
                <a:solidFill>
                  <a:srgbClr val="000000"/>
                </a:solidFill>
                <a:latin typeface="Arial" panose="020B0604020202020204" pitchFamily="34" charset="0"/>
              </a:rPr>
              <a:t>“The Oxford History of Islam”, John L Esposito, ed. 1999</a:t>
            </a:r>
          </a:p>
          <a:p>
            <a:pPr>
              <a:lnSpc>
                <a:spcPct val="130000"/>
              </a:lnSpc>
              <a:buFontTx/>
              <a:buChar char="•"/>
            </a:pPr>
            <a:r>
              <a:rPr lang="en-US" altLang="en-US" sz="1800">
                <a:solidFill>
                  <a:srgbClr val="000000"/>
                </a:solidFill>
                <a:latin typeface="Arial" panose="020B0604020202020204" pitchFamily="34" charset="0"/>
              </a:rPr>
              <a:t>“Islam: The Straight Path”, John L Esposito, ed. 1998</a:t>
            </a:r>
          </a:p>
          <a:p>
            <a:pPr>
              <a:lnSpc>
                <a:spcPct val="130000"/>
              </a:lnSpc>
              <a:buFontTx/>
              <a:buChar char="•"/>
            </a:pPr>
            <a:r>
              <a:rPr lang="en-US" altLang="en-US" sz="1800">
                <a:solidFill>
                  <a:srgbClr val="000000"/>
                </a:solidFill>
                <a:latin typeface="Arial" panose="020B0604020202020204" pitchFamily="34" charset="0"/>
              </a:rPr>
              <a:t>“The Meaning of the Holy Quran”, Abdullah Yusif, Ali, 1997</a:t>
            </a:r>
          </a:p>
          <a:p>
            <a:pPr>
              <a:lnSpc>
                <a:spcPct val="130000"/>
              </a:lnSpc>
              <a:buFontTx/>
              <a:buChar char="•"/>
            </a:pPr>
            <a:r>
              <a:rPr lang="en-US" altLang="en-US" sz="1800">
                <a:solidFill>
                  <a:srgbClr val="000000"/>
                </a:solidFill>
                <a:latin typeface="Arial" panose="020B0604020202020204" pitchFamily="34" charset="0"/>
              </a:rPr>
              <a:t>“Lives of the Prophets”, Leila Azzam, 1995</a:t>
            </a:r>
          </a:p>
          <a:p>
            <a:pPr>
              <a:lnSpc>
                <a:spcPct val="130000"/>
              </a:lnSpc>
              <a:buFontTx/>
              <a:buChar char="•"/>
            </a:pPr>
            <a:r>
              <a:rPr lang="en-US" altLang="en-US" sz="1800" b="1">
                <a:solidFill>
                  <a:srgbClr val="0000FF"/>
                </a:solidFill>
                <a:latin typeface="Arial" panose="020B0604020202020204" pitchFamily="34" charset="0"/>
              </a:rPr>
              <a:t>“From Difference to Equas”,</a:t>
            </a:r>
            <a:r>
              <a:rPr lang="en-US" altLang="en-US" sz="1800">
                <a:solidFill>
                  <a:srgbClr val="000000"/>
                </a:solidFill>
                <a:latin typeface="Arial" panose="020B0604020202020204" pitchFamily="34" charset="0"/>
              </a:rPr>
              <a:t> George Kindy, and Philip Saliba, eds., NYAS, 1994</a:t>
            </a:r>
          </a:p>
          <a:p>
            <a:pPr>
              <a:lnSpc>
                <a:spcPct val="130000"/>
              </a:lnSpc>
              <a:buFontTx/>
              <a:buChar char="•"/>
            </a:pPr>
            <a:r>
              <a:rPr lang="en-US" altLang="en-US" sz="1800">
                <a:solidFill>
                  <a:srgbClr val="000000"/>
                </a:solidFill>
                <a:latin typeface="Arial" panose="020B0604020202020204" pitchFamily="34" charset="0"/>
              </a:rPr>
              <a:t>Science in Medieval Islam, Howard R Turner, 1997</a:t>
            </a:r>
          </a:p>
          <a:p>
            <a:pPr>
              <a:lnSpc>
                <a:spcPct val="130000"/>
              </a:lnSpc>
              <a:buFontTx/>
              <a:buChar char="•"/>
            </a:pPr>
            <a:r>
              <a:rPr lang="en-US" altLang="en-US" sz="1800">
                <a:solidFill>
                  <a:srgbClr val="000000"/>
                </a:solidFill>
                <a:latin typeface="Arial" panose="020B0604020202020204" pitchFamily="34" charset="0"/>
              </a:rPr>
              <a:t>Arab American Encyclopedia, Anan Ameri, and Dawn Ramey, eds., 2000 </a:t>
            </a:r>
          </a:p>
          <a:p>
            <a:endParaRPr lang="en-US" altLang="en-US" sz="1600">
              <a:solidFill>
                <a:srgbClr val="000000"/>
              </a:solidFill>
              <a:latin typeface="Arial" panose="020B0604020202020204" pitchFamily="34" charset="0"/>
            </a:endParaRPr>
          </a:p>
          <a:p>
            <a:endParaRPr lang="en-US" altLang="en-US" sz="1600">
              <a:solidFill>
                <a:srgbClr val="000000"/>
              </a:solidFill>
              <a:latin typeface="Arial" panose="020B0604020202020204" pitchFamily="34" charset="0"/>
            </a:endParaRPr>
          </a:p>
        </p:txBody>
      </p:sp>
      <p:sp>
        <p:nvSpPr>
          <p:cNvPr id="79875" name="Text Box 3">
            <a:extLst>
              <a:ext uri="{FF2B5EF4-FFF2-40B4-BE49-F238E27FC236}">
                <a16:creationId xmlns:a16="http://schemas.microsoft.com/office/drawing/2014/main" id="{121D6DE3-8EFA-C787-26F5-9313994E70C0}"/>
              </a:ext>
            </a:extLst>
          </p:cNvPr>
          <p:cNvSpPr txBox="1">
            <a:spLocks noChangeArrowheads="1"/>
          </p:cNvSpPr>
          <p:nvPr/>
        </p:nvSpPr>
        <p:spPr bwMode="auto">
          <a:xfrm>
            <a:off x="3184525" y="39688"/>
            <a:ext cx="286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Suggested Reading</a:t>
            </a:r>
          </a:p>
        </p:txBody>
      </p:sp>
      <p:sp>
        <p:nvSpPr>
          <p:cNvPr id="79876" name="Line 4">
            <a:extLst>
              <a:ext uri="{FF2B5EF4-FFF2-40B4-BE49-F238E27FC236}">
                <a16:creationId xmlns:a16="http://schemas.microsoft.com/office/drawing/2014/main" id="{B7172A3A-49AB-37BF-0EF2-7D79D37D39D7}"/>
              </a:ext>
            </a:extLst>
          </p:cNvPr>
          <p:cNvSpPr>
            <a:spLocks noChangeShapeType="1"/>
          </p:cNvSpPr>
          <p:nvPr/>
        </p:nvSpPr>
        <p:spPr bwMode="auto">
          <a:xfrm>
            <a:off x="457200" y="685800"/>
            <a:ext cx="79248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4A5B50D5-AA97-30BD-8A96-E1EF7A4CE81C}"/>
              </a:ext>
            </a:extLst>
          </p:cNvPr>
          <p:cNvSpPr txBox="1">
            <a:spLocks noChangeArrowheads="1"/>
          </p:cNvSpPr>
          <p:nvPr/>
        </p:nvSpPr>
        <p:spPr bwMode="auto">
          <a:xfrm>
            <a:off x="1905000" y="355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0484" name="Text Box 4">
            <a:extLst>
              <a:ext uri="{FF2B5EF4-FFF2-40B4-BE49-F238E27FC236}">
                <a16:creationId xmlns:a16="http://schemas.microsoft.com/office/drawing/2014/main" id="{0743C21A-F37A-BA05-BF55-5898E9901CE6}"/>
              </a:ext>
            </a:extLst>
          </p:cNvPr>
          <p:cNvSpPr txBox="1">
            <a:spLocks noChangeArrowheads="1"/>
          </p:cNvSpPr>
          <p:nvPr/>
        </p:nvSpPr>
        <p:spPr bwMode="auto">
          <a:xfrm>
            <a:off x="914400" y="2609850"/>
            <a:ext cx="762476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t>Quraiysh</a:t>
            </a:r>
          </a:p>
          <a:p>
            <a:pPr algn="ctr"/>
            <a:endParaRPr lang="en-US" altLang="en-US" sz="1600"/>
          </a:p>
          <a:p>
            <a:pPr algn="ctr"/>
            <a:r>
              <a:rPr lang="en-US" altLang="en-US" sz="1600"/>
              <a:t>Qussaiy</a:t>
            </a:r>
          </a:p>
          <a:p>
            <a:pPr algn="ctr"/>
            <a:endParaRPr lang="en-US" altLang="en-US" sz="1600"/>
          </a:p>
          <a:p>
            <a:pPr algn="ctr"/>
            <a:r>
              <a:rPr lang="en-US" altLang="en-US" sz="1600"/>
              <a:t>Abdmanaf</a:t>
            </a:r>
          </a:p>
          <a:p>
            <a:pPr algn="ctr"/>
            <a:endParaRPr lang="en-US" altLang="en-US" sz="1600"/>
          </a:p>
          <a:p>
            <a:pPr algn="ctr"/>
            <a:r>
              <a:rPr lang="en-US" altLang="en-US" sz="1600"/>
              <a:t>Abdshams	Hashem</a:t>
            </a:r>
          </a:p>
          <a:p>
            <a:pPr algn="ctr"/>
            <a:endParaRPr lang="en-US" altLang="en-US" sz="1600"/>
          </a:p>
          <a:p>
            <a:pPr algn="ctr"/>
            <a:r>
              <a:rPr lang="en-US" altLang="en-US" sz="1600"/>
              <a:t>				</a:t>
            </a:r>
          </a:p>
          <a:p>
            <a:pPr algn="ctr"/>
            <a:endParaRPr lang="en-US" altLang="en-US" sz="1600"/>
          </a:p>
          <a:p>
            <a:pPr algn="ctr"/>
            <a:r>
              <a:rPr lang="en-US" altLang="en-US" sz="1600"/>
              <a:t>	</a:t>
            </a:r>
            <a:r>
              <a:rPr lang="en-US" altLang="en-US" sz="1600">
                <a:solidFill>
                  <a:srgbClr val="FF0000"/>
                </a:solidFill>
              </a:rPr>
              <a:t>(Amneh+) Abdallah</a:t>
            </a:r>
            <a:r>
              <a:rPr lang="en-US" altLang="en-US" sz="1600"/>
              <a:t>  </a:t>
            </a:r>
            <a:r>
              <a:rPr lang="en-US" altLang="en-US" sz="1600">
                <a:solidFill>
                  <a:schemeClr val="accent2"/>
                </a:solidFill>
              </a:rPr>
              <a:t> Abutalib</a:t>
            </a:r>
            <a:r>
              <a:rPr lang="en-US" altLang="en-US" sz="1600"/>
              <a:t>   Hamzeh   Alabbas	   Abulahab   Alhareth</a:t>
            </a:r>
          </a:p>
          <a:p>
            <a:pPr algn="ctr"/>
            <a:endParaRPr lang="en-US" altLang="en-US" sz="1600"/>
          </a:p>
          <a:p>
            <a:pPr algn="ctr"/>
            <a:endParaRPr lang="en-US" altLang="en-US" sz="1600"/>
          </a:p>
          <a:p>
            <a:pPr algn="ctr"/>
            <a:r>
              <a:rPr lang="en-US" altLang="en-US" sz="1600"/>
              <a:t>	</a:t>
            </a:r>
          </a:p>
          <a:p>
            <a:pPr algn="ctr"/>
            <a:r>
              <a:rPr lang="en-US" altLang="en-US" sz="1600"/>
              <a:t>				       	</a:t>
            </a:r>
          </a:p>
          <a:p>
            <a:pPr algn="ctr"/>
            <a:endParaRPr lang="en-US" altLang="en-US" sz="1600"/>
          </a:p>
          <a:p>
            <a:pPr algn="ctr"/>
            <a:endParaRPr lang="en-US" altLang="en-US" sz="1600"/>
          </a:p>
        </p:txBody>
      </p:sp>
      <p:sp>
        <p:nvSpPr>
          <p:cNvPr id="20485" name="Line 5">
            <a:extLst>
              <a:ext uri="{FF2B5EF4-FFF2-40B4-BE49-F238E27FC236}">
                <a16:creationId xmlns:a16="http://schemas.microsoft.com/office/drawing/2014/main" id="{06D673D3-D994-58D3-D8F6-2E1FEC418710}"/>
              </a:ext>
            </a:extLst>
          </p:cNvPr>
          <p:cNvSpPr>
            <a:spLocks noChangeShapeType="1"/>
          </p:cNvSpPr>
          <p:nvPr/>
        </p:nvSpPr>
        <p:spPr bwMode="auto">
          <a:xfrm>
            <a:off x="4724400" y="2819400"/>
            <a:ext cx="0" cy="3048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6" name="Line 6">
            <a:extLst>
              <a:ext uri="{FF2B5EF4-FFF2-40B4-BE49-F238E27FC236}">
                <a16:creationId xmlns:a16="http://schemas.microsoft.com/office/drawing/2014/main" id="{49A01317-EF2D-C3B0-0C9A-F1768C0B2473}"/>
              </a:ext>
            </a:extLst>
          </p:cNvPr>
          <p:cNvSpPr>
            <a:spLocks noChangeShapeType="1"/>
          </p:cNvSpPr>
          <p:nvPr/>
        </p:nvSpPr>
        <p:spPr bwMode="auto">
          <a:xfrm>
            <a:off x="4724400" y="3352800"/>
            <a:ext cx="0" cy="2286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7" name="Line 7">
            <a:extLst>
              <a:ext uri="{FF2B5EF4-FFF2-40B4-BE49-F238E27FC236}">
                <a16:creationId xmlns:a16="http://schemas.microsoft.com/office/drawing/2014/main" id="{23A5B763-4A9F-FA6A-F5E8-FC9D72593D5D}"/>
              </a:ext>
            </a:extLst>
          </p:cNvPr>
          <p:cNvSpPr>
            <a:spLocks noChangeShapeType="1"/>
          </p:cNvSpPr>
          <p:nvPr/>
        </p:nvSpPr>
        <p:spPr bwMode="auto">
          <a:xfrm>
            <a:off x="4800600" y="3810000"/>
            <a:ext cx="762000" cy="304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8" name="Line 8">
            <a:extLst>
              <a:ext uri="{FF2B5EF4-FFF2-40B4-BE49-F238E27FC236}">
                <a16:creationId xmlns:a16="http://schemas.microsoft.com/office/drawing/2014/main" id="{04C569FB-0AAC-0AF8-FC3F-EDE7F5D95251}"/>
              </a:ext>
            </a:extLst>
          </p:cNvPr>
          <p:cNvSpPr>
            <a:spLocks noChangeShapeType="1"/>
          </p:cNvSpPr>
          <p:nvPr/>
        </p:nvSpPr>
        <p:spPr bwMode="auto">
          <a:xfrm flipH="1">
            <a:off x="4038600" y="3810000"/>
            <a:ext cx="685800" cy="3048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Line 9">
            <a:extLst>
              <a:ext uri="{FF2B5EF4-FFF2-40B4-BE49-F238E27FC236}">
                <a16:creationId xmlns:a16="http://schemas.microsoft.com/office/drawing/2014/main" id="{927F31D8-1297-284B-F9B9-CA33F5D1A673}"/>
              </a:ext>
            </a:extLst>
          </p:cNvPr>
          <p:cNvSpPr>
            <a:spLocks noChangeShapeType="1"/>
          </p:cNvSpPr>
          <p:nvPr/>
        </p:nvSpPr>
        <p:spPr bwMode="auto">
          <a:xfrm>
            <a:off x="4800600" y="3276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0" name="Line 10">
            <a:extLst>
              <a:ext uri="{FF2B5EF4-FFF2-40B4-BE49-F238E27FC236}">
                <a16:creationId xmlns:a16="http://schemas.microsoft.com/office/drawing/2014/main" id="{A9D979D2-35A9-8D13-13C1-6CF719EF4CD3}"/>
              </a:ext>
            </a:extLst>
          </p:cNvPr>
          <p:cNvSpPr>
            <a:spLocks noChangeShapeType="1"/>
          </p:cNvSpPr>
          <p:nvPr/>
        </p:nvSpPr>
        <p:spPr bwMode="auto">
          <a:xfrm flipH="1">
            <a:off x="2971800" y="4191000"/>
            <a:ext cx="4572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1" name="Line 11">
            <a:extLst>
              <a:ext uri="{FF2B5EF4-FFF2-40B4-BE49-F238E27FC236}">
                <a16:creationId xmlns:a16="http://schemas.microsoft.com/office/drawing/2014/main" id="{45862A64-D4B5-E2D4-FCBF-2D15FDBE9B12}"/>
              </a:ext>
            </a:extLst>
          </p:cNvPr>
          <p:cNvSpPr>
            <a:spLocks noChangeShapeType="1"/>
          </p:cNvSpPr>
          <p:nvPr/>
        </p:nvSpPr>
        <p:spPr bwMode="auto">
          <a:xfrm flipH="1">
            <a:off x="5638800" y="4343400"/>
            <a:ext cx="0" cy="304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2" name="Line 12">
            <a:extLst>
              <a:ext uri="{FF2B5EF4-FFF2-40B4-BE49-F238E27FC236}">
                <a16:creationId xmlns:a16="http://schemas.microsoft.com/office/drawing/2014/main" id="{02477C51-9CF2-E408-9A91-5EB6F0B7DC73}"/>
              </a:ext>
            </a:extLst>
          </p:cNvPr>
          <p:cNvSpPr>
            <a:spLocks noChangeShapeType="1"/>
          </p:cNvSpPr>
          <p:nvPr/>
        </p:nvSpPr>
        <p:spPr bwMode="auto">
          <a:xfrm flipH="1">
            <a:off x="5105400" y="4876800"/>
            <a:ext cx="304800" cy="3048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3" name="Line 13">
            <a:extLst>
              <a:ext uri="{FF2B5EF4-FFF2-40B4-BE49-F238E27FC236}">
                <a16:creationId xmlns:a16="http://schemas.microsoft.com/office/drawing/2014/main" id="{6968485D-A8A8-9BD8-D807-8B8C04924FFC}"/>
              </a:ext>
            </a:extLst>
          </p:cNvPr>
          <p:cNvSpPr>
            <a:spLocks noChangeShapeType="1"/>
          </p:cNvSpPr>
          <p:nvPr/>
        </p:nvSpPr>
        <p:spPr bwMode="auto">
          <a:xfrm flipH="1">
            <a:off x="3352800" y="4800600"/>
            <a:ext cx="16764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4" name="Line 14">
            <a:extLst>
              <a:ext uri="{FF2B5EF4-FFF2-40B4-BE49-F238E27FC236}">
                <a16:creationId xmlns:a16="http://schemas.microsoft.com/office/drawing/2014/main" id="{75F2BFA1-08EE-3159-8F84-7485965C53A3}"/>
              </a:ext>
            </a:extLst>
          </p:cNvPr>
          <p:cNvSpPr>
            <a:spLocks noChangeShapeType="1"/>
          </p:cNvSpPr>
          <p:nvPr/>
        </p:nvSpPr>
        <p:spPr bwMode="auto">
          <a:xfrm flipH="1">
            <a:off x="4495800" y="4876800"/>
            <a:ext cx="685800" cy="228600"/>
          </a:xfrm>
          <a:prstGeom prst="line">
            <a:avLst/>
          </a:prstGeom>
          <a:noFill/>
          <a:ln w="28575">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5" name="Line 15">
            <a:extLst>
              <a:ext uri="{FF2B5EF4-FFF2-40B4-BE49-F238E27FC236}">
                <a16:creationId xmlns:a16="http://schemas.microsoft.com/office/drawing/2014/main" id="{C0BE7868-E71F-0314-DE7B-742CEB6FEB72}"/>
              </a:ext>
            </a:extLst>
          </p:cNvPr>
          <p:cNvSpPr>
            <a:spLocks noChangeShapeType="1"/>
          </p:cNvSpPr>
          <p:nvPr/>
        </p:nvSpPr>
        <p:spPr bwMode="auto">
          <a:xfrm>
            <a:off x="2819400" y="5334000"/>
            <a:ext cx="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6" name="Line 16">
            <a:extLst>
              <a:ext uri="{FF2B5EF4-FFF2-40B4-BE49-F238E27FC236}">
                <a16:creationId xmlns:a16="http://schemas.microsoft.com/office/drawing/2014/main" id="{BADFEC7B-8ACE-B1A3-8A30-85B35F183AC7}"/>
              </a:ext>
            </a:extLst>
          </p:cNvPr>
          <p:cNvSpPr>
            <a:spLocks noChangeShapeType="1"/>
          </p:cNvSpPr>
          <p:nvPr/>
        </p:nvSpPr>
        <p:spPr bwMode="auto">
          <a:xfrm>
            <a:off x="4267200" y="5334000"/>
            <a:ext cx="0" cy="381000"/>
          </a:xfrm>
          <a:prstGeom prst="line">
            <a:avLst/>
          </a:prstGeom>
          <a:noFill/>
          <a:ln w="28575">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7" name="Rectangle 17">
            <a:extLst>
              <a:ext uri="{FF2B5EF4-FFF2-40B4-BE49-F238E27FC236}">
                <a16:creationId xmlns:a16="http://schemas.microsoft.com/office/drawing/2014/main" id="{1A13B69F-30E2-411F-2E02-B3FA9F372B95}"/>
              </a:ext>
            </a:extLst>
          </p:cNvPr>
          <p:cNvSpPr>
            <a:spLocks noChangeArrowheads="1"/>
          </p:cNvSpPr>
          <p:nvPr/>
        </p:nvSpPr>
        <p:spPr bwMode="auto">
          <a:xfrm>
            <a:off x="2286000" y="5638800"/>
            <a:ext cx="1447800" cy="3810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8" name="Line 18">
            <a:extLst>
              <a:ext uri="{FF2B5EF4-FFF2-40B4-BE49-F238E27FC236}">
                <a16:creationId xmlns:a16="http://schemas.microsoft.com/office/drawing/2014/main" id="{FB3E0349-C871-D6EE-DC6D-644F9937A122}"/>
              </a:ext>
            </a:extLst>
          </p:cNvPr>
          <p:cNvSpPr>
            <a:spLocks noChangeShapeType="1"/>
          </p:cNvSpPr>
          <p:nvPr/>
        </p:nvSpPr>
        <p:spPr bwMode="auto">
          <a:xfrm flipH="1">
            <a:off x="2362200" y="4343400"/>
            <a:ext cx="533400" cy="2286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9" name="Line 19">
            <a:extLst>
              <a:ext uri="{FF2B5EF4-FFF2-40B4-BE49-F238E27FC236}">
                <a16:creationId xmlns:a16="http://schemas.microsoft.com/office/drawing/2014/main" id="{E9F4C2D7-B221-B107-8A27-5BC9EBB2DFC5}"/>
              </a:ext>
            </a:extLst>
          </p:cNvPr>
          <p:cNvSpPr>
            <a:spLocks noChangeShapeType="1"/>
          </p:cNvSpPr>
          <p:nvPr/>
        </p:nvSpPr>
        <p:spPr bwMode="auto">
          <a:xfrm>
            <a:off x="6172200" y="4876800"/>
            <a:ext cx="685800" cy="2286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0" name="Text Box 20">
            <a:extLst>
              <a:ext uri="{FF2B5EF4-FFF2-40B4-BE49-F238E27FC236}">
                <a16:creationId xmlns:a16="http://schemas.microsoft.com/office/drawing/2014/main" id="{8CCB2209-1855-B0C2-772E-DA07140B6CA9}"/>
              </a:ext>
            </a:extLst>
          </p:cNvPr>
          <p:cNvSpPr txBox="1">
            <a:spLocks noChangeArrowheads="1"/>
          </p:cNvSpPr>
          <p:nvPr/>
        </p:nvSpPr>
        <p:spPr bwMode="auto">
          <a:xfrm>
            <a:off x="533400" y="6324600"/>
            <a:ext cx="1065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(661-750)</a:t>
            </a:r>
          </a:p>
        </p:txBody>
      </p:sp>
      <p:sp>
        <p:nvSpPr>
          <p:cNvPr id="20501" name="Text Box 21">
            <a:extLst>
              <a:ext uri="{FF2B5EF4-FFF2-40B4-BE49-F238E27FC236}">
                <a16:creationId xmlns:a16="http://schemas.microsoft.com/office/drawing/2014/main" id="{D8D022AB-C8B5-A2F1-E095-CD6FB311A7F1}"/>
              </a:ext>
            </a:extLst>
          </p:cNvPr>
          <p:cNvSpPr txBox="1">
            <a:spLocks noChangeArrowheads="1"/>
          </p:cNvSpPr>
          <p:nvPr/>
        </p:nvSpPr>
        <p:spPr bwMode="auto">
          <a:xfrm>
            <a:off x="5715000" y="63246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(750-1258)</a:t>
            </a:r>
            <a:endParaRPr lang="en-US" altLang="en-US" sz="1800"/>
          </a:p>
        </p:txBody>
      </p:sp>
      <p:sp>
        <p:nvSpPr>
          <p:cNvPr id="20502" name="Line 22">
            <a:extLst>
              <a:ext uri="{FF2B5EF4-FFF2-40B4-BE49-F238E27FC236}">
                <a16:creationId xmlns:a16="http://schemas.microsoft.com/office/drawing/2014/main" id="{4DF6D68D-FF34-4FED-EA00-61A5FEC48C3E}"/>
              </a:ext>
            </a:extLst>
          </p:cNvPr>
          <p:cNvSpPr>
            <a:spLocks noChangeShapeType="1"/>
          </p:cNvSpPr>
          <p:nvPr/>
        </p:nvSpPr>
        <p:spPr bwMode="auto">
          <a:xfrm flipH="1">
            <a:off x="1600200" y="4572000"/>
            <a:ext cx="685800" cy="3048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3" name="Line 23">
            <a:extLst>
              <a:ext uri="{FF2B5EF4-FFF2-40B4-BE49-F238E27FC236}">
                <a16:creationId xmlns:a16="http://schemas.microsoft.com/office/drawing/2014/main" id="{E5D8CA50-75CE-C188-97BE-5C76430623A6}"/>
              </a:ext>
            </a:extLst>
          </p:cNvPr>
          <p:cNvSpPr>
            <a:spLocks noChangeShapeType="1"/>
          </p:cNvSpPr>
          <p:nvPr/>
        </p:nvSpPr>
        <p:spPr bwMode="auto">
          <a:xfrm flipH="1">
            <a:off x="1219200" y="4876800"/>
            <a:ext cx="381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4" name="Text Box 24">
            <a:extLst>
              <a:ext uri="{FF2B5EF4-FFF2-40B4-BE49-F238E27FC236}">
                <a16:creationId xmlns:a16="http://schemas.microsoft.com/office/drawing/2014/main" id="{56BF6927-76F2-5373-EF59-ABFD3D5CB07F}"/>
              </a:ext>
            </a:extLst>
          </p:cNvPr>
          <p:cNvSpPr txBox="1">
            <a:spLocks noChangeArrowheads="1"/>
          </p:cNvSpPr>
          <p:nvPr/>
        </p:nvSpPr>
        <p:spPr bwMode="auto">
          <a:xfrm>
            <a:off x="2286000" y="5638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FF0000"/>
                </a:solidFill>
              </a:rPr>
              <a:t>Muhammad</a:t>
            </a:r>
            <a:endParaRPr lang="en-US" altLang="en-US" sz="1600" b="1"/>
          </a:p>
        </p:txBody>
      </p:sp>
      <p:sp>
        <p:nvSpPr>
          <p:cNvPr id="20505" name="Text Box 25">
            <a:extLst>
              <a:ext uri="{FF2B5EF4-FFF2-40B4-BE49-F238E27FC236}">
                <a16:creationId xmlns:a16="http://schemas.microsoft.com/office/drawing/2014/main" id="{7E2F20CE-F438-C17D-0B3E-536E6B6BC434}"/>
              </a:ext>
            </a:extLst>
          </p:cNvPr>
          <p:cNvSpPr txBox="1">
            <a:spLocks noChangeArrowheads="1"/>
          </p:cNvSpPr>
          <p:nvPr/>
        </p:nvSpPr>
        <p:spPr bwMode="auto">
          <a:xfrm>
            <a:off x="4114800" y="5638800"/>
            <a:ext cx="44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accent2"/>
                </a:solidFill>
              </a:rPr>
              <a:t>Ali</a:t>
            </a:r>
            <a:endParaRPr lang="en-US" altLang="en-US" sz="1600"/>
          </a:p>
        </p:txBody>
      </p:sp>
      <p:sp>
        <p:nvSpPr>
          <p:cNvPr id="20506" name="Text Box 26">
            <a:extLst>
              <a:ext uri="{FF2B5EF4-FFF2-40B4-BE49-F238E27FC236}">
                <a16:creationId xmlns:a16="http://schemas.microsoft.com/office/drawing/2014/main" id="{242B13D8-414A-DACC-951C-6799B662F214}"/>
              </a:ext>
            </a:extLst>
          </p:cNvPr>
          <p:cNvSpPr txBox="1">
            <a:spLocks noChangeArrowheads="1"/>
          </p:cNvSpPr>
          <p:nvPr/>
        </p:nvSpPr>
        <p:spPr bwMode="auto">
          <a:xfrm>
            <a:off x="4953000" y="4572000"/>
            <a:ext cx="1412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accent2"/>
                </a:solidFill>
              </a:rPr>
              <a:t>Adbelmuttalib</a:t>
            </a:r>
            <a:endParaRPr lang="en-US" altLang="en-US" sz="1600"/>
          </a:p>
        </p:txBody>
      </p:sp>
      <p:sp>
        <p:nvSpPr>
          <p:cNvPr id="20507" name="Line 27">
            <a:extLst>
              <a:ext uri="{FF2B5EF4-FFF2-40B4-BE49-F238E27FC236}">
                <a16:creationId xmlns:a16="http://schemas.microsoft.com/office/drawing/2014/main" id="{1DA5BCC9-E94F-F686-917F-73F9A83E527A}"/>
              </a:ext>
            </a:extLst>
          </p:cNvPr>
          <p:cNvSpPr>
            <a:spLocks noChangeShapeType="1"/>
          </p:cNvSpPr>
          <p:nvPr/>
        </p:nvSpPr>
        <p:spPr bwMode="auto">
          <a:xfrm>
            <a:off x="6019800" y="4876800"/>
            <a:ext cx="0" cy="2286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8" name="Line 28">
            <a:extLst>
              <a:ext uri="{FF2B5EF4-FFF2-40B4-BE49-F238E27FC236}">
                <a16:creationId xmlns:a16="http://schemas.microsoft.com/office/drawing/2014/main" id="{D042C8B7-DB48-6069-1C26-D09DA6515283}"/>
              </a:ext>
            </a:extLst>
          </p:cNvPr>
          <p:cNvSpPr>
            <a:spLocks noChangeShapeType="1"/>
          </p:cNvSpPr>
          <p:nvPr/>
        </p:nvSpPr>
        <p:spPr bwMode="auto">
          <a:xfrm>
            <a:off x="6324600" y="4800600"/>
            <a:ext cx="1447800" cy="3048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9" name="Text Box 29">
            <a:extLst>
              <a:ext uri="{FF2B5EF4-FFF2-40B4-BE49-F238E27FC236}">
                <a16:creationId xmlns:a16="http://schemas.microsoft.com/office/drawing/2014/main" id="{AF8B61BF-33ED-7148-C160-49500DF54C2B}"/>
              </a:ext>
            </a:extLst>
          </p:cNvPr>
          <p:cNvSpPr txBox="1">
            <a:spLocks noChangeArrowheads="1"/>
          </p:cNvSpPr>
          <p:nvPr/>
        </p:nvSpPr>
        <p:spPr bwMode="auto">
          <a:xfrm>
            <a:off x="457200" y="6096000"/>
            <a:ext cx="800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Ummayah Dynasty				       Abbbassides Dynasty</a:t>
            </a:r>
          </a:p>
        </p:txBody>
      </p:sp>
      <p:sp>
        <p:nvSpPr>
          <p:cNvPr id="20510" name="Line 30">
            <a:extLst>
              <a:ext uri="{FF2B5EF4-FFF2-40B4-BE49-F238E27FC236}">
                <a16:creationId xmlns:a16="http://schemas.microsoft.com/office/drawing/2014/main" id="{D6960D9C-A0CC-D70B-C4FA-19941D1EBE1F}"/>
              </a:ext>
            </a:extLst>
          </p:cNvPr>
          <p:cNvSpPr>
            <a:spLocks noChangeShapeType="1"/>
          </p:cNvSpPr>
          <p:nvPr/>
        </p:nvSpPr>
        <p:spPr bwMode="auto">
          <a:xfrm>
            <a:off x="6019800" y="5334000"/>
            <a:ext cx="0" cy="3048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1" name="Line 31">
            <a:extLst>
              <a:ext uri="{FF2B5EF4-FFF2-40B4-BE49-F238E27FC236}">
                <a16:creationId xmlns:a16="http://schemas.microsoft.com/office/drawing/2014/main" id="{0E22C981-0FDB-61AF-53C0-4F54258164DE}"/>
              </a:ext>
            </a:extLst>
          </p:cNvPr>
          <p:cNvSpPr>
            <a:spLocks noChangeShapeType="1"/>
          </p:cNvSpPr>
          <p:nvPr/>
        </p:nvSpPr>
        <p:spPr bwMode="auto">
          <a:xfrm>
            <a:off x="6019800" y="5715000"/>
            <a:ext cx="0" cy="2286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2" name="Line 32">
            <a:extLst>
              <a:ext uri="{FF2B5EF4-FFF2-40B4-BE49-F238E27FC236}">
                <a16:creationId xmlns:a16="http://schemas.microsoft.com/office/drawing/2014/main" id="{F67491ED-FF33-6ABD-600F-DA0F79303F90}"/>
              </a:ext>
            </a:extLst>
          </p:cNvPr>
          <p:cNvSpPr>
            <a:spLocks noChangeShapeType="1"/>
          </p:cNvSpPr>
          <p:nvPr/>
        </p:nvSpPr>
        <p:spPr bwMode="auto">
          <a:xfrm>
            <a:off x="6019800" y="6019800"/>
            <a:ext cx="0" cy="1524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3" name="Text Box 33">
            <a:extLst>
              <a:ext uri="{FF2B5EF4-FFF2-40B4-BE49-F238E27FC236}">
                <a16:creationId xmlns:a16="http://schemas.microsoft.com/office/drawing/2014/main" id="{42545932-B072-37EB-F831-3A9802D8FFE4}"/>
              </a:ext>
            </a:extLst>
          </p:cNvPr>
          <p:cNvSpPr txBox="1">
            <a:spLocks noChangeArrowheads="1"/>
          </p:cNvSpPr>
          <p:nvPr/>
        </p:nvSpPr>
        <p:spPr bwMode="auto">
          <a:xfrm>
            <a:off x="4114800" y="652463"/>
            <a:ext cx="10636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Abraham</a:t>
            </a:r>
            <a:endParaRPr lang="en-US" altLang="en-US" sz="1600"/>
          </a:p>
          <a:p>
            <a:pPr>
              <a:spcBef>
                <a:spcPct val="90000"/>
              </a:spcBef>
            </a:pPr>
            <a:r>
              <a:rPr lang="en-US" altLang="en-US" sz="1600"/>
              <a:t>  Ismail</a:t>
            </a:r>
          </a:p>
          <a:p>
            <a:pPr>
              <a:spcBef>
                <a:spcPct val="90000"/>
              </a:spcBef>
            </a:pPr>
            <a:r>
              <a:rPr lang="en-US" altLang="en-US" sz="1600"/>
              <a:t>  Adnan</a:t>
            </a:r>
            <a:endParaRPr lang="en-US" altLang="en-US" sz="1800"/>
          </a:p>
        </p:txBody>
      </p:sp>
      <p:sp>
        <p:nvSpPr>
          <p:cNvPr id="20514" name="Line 34">
            <a:extLst>
              <a:ext uri="{FF2B5EF4-FFF2-40B4-BE49-F238E27FC236}">
                <a16:creationId xmlns:a16="http://schemas.microsoft.com/office/drawing/2014/main" id="{0011C290-B7B7-D2B5-9C64-283E6111222F}"/>
              </a:ext>
            </a:extLst>
          </p:cNvPr>
          <p:cNvSpPr>
            <a:spLocks noChangeShapeType="1"/>
          </p:cNvSpPr>
          <p:nvPr/>
        </p:nvSpPr>
        <p:spPr bwMode="auto">
          <a:xfrm>
            <a:off x="4572000" y="9144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5" name="Line 35">
            <a:extLst>
              <a:ext uri="{FF2B5EF4-FFF2-40B4-BE49-F238E27FC236}">
                <a16:creationId xmlns:a16="http://schemas.microsoft.com/office/drawing/2014/main" id="{BAA361A6-64DB-A3FE-3ADA-71F5D259F899}"/>
              </a:ext>
            </a:extLst>
          </p:cNvPr>
          <p:cNvSpPr>
            <a:spLocks noChangeShapeType="1"/>
          </p:cNvSpPr>
          <p:nvPr/>
        </p:nvSpPr>
        <p:spPr bwMode="auto">
          <a:xfrm>
            <a:off x="4572000" y="1371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6" name="Line 36">
            <a:extLst>
              <a:ext uri="{FF2B5EF4-FFF2-40B4-BE49-F238E27FC236}">
                <a16:creationId xmlns:a16="http://schemas.microsoft.com/office/drawing/2014/main" id="{F550049A-DB9A-7A30-9985-CF57E442F150}"/>
              </a:ext>
            </a:extLst>
          </p:cNvPr>
          <p:cNvSpPr>
            <a:spLocks noChangeShapeType="1"/>
          </p:cNvSpPr>
          <p:nvPr/>
        </p:nvSpPr>
        <p:spPr bwMode="auto">
          <a:xfrm>
            <a:off x="4648200" y="182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7" name="Line 37">
            <a:extLst>
              <a:ext uri="{FF2B5EF4-FFF2-40B4-BE49-F238E27FC236}">
                <a16:creationId xmlns:a16="http://schemas.microsoft.com/office/drawing/2014/main" id="{BC26B66B-F6A4-224F-54FA-5FE5B07F31CE}"/>
              </a:ext>
            </a:extLst>
          </p:cNvPr>
          <p:cNvSpPr>
            <a:spLocks noChangeShapeType="1"/>
          </p:cNvSpPr>
          <p:nvPr/>
        </p:nvSpPr>
        <p:spPr bwMode="auto">
          <a:xfrm>
            <a:off x="4648200" y="2133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8" name="Line 38">
            <a:extLst>
              <a:ext uri="{FF2B5EF4-FFF2-40B4-BE49-F238E27FC236}">
                <a16:creationId xmlns:a16="http://schemas.microsoft.com/office/drawing/2014/main" id="{1DC34FE0-BBEF-5518-CE2C-48658C5373BC}"/>
              </a:ext>
            </a:extLst>
          </p:cNvPr>
          <p:cNvSpPr>
            <a:spLocks noChangeShapeType="1"/>
          </p:cNvSpPr>
          <p:nvPr/>
        </p:nvSpPr>
        <p:spPr bwMode="auto">
          <a:xfrm>
            <a:off x="4648200" y="24384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0B0FE8A1-CB6F-E073-DA31-7F1D4FDC37EC}"/>
              </a:ext>
            </a:extLst>
          </p:cNvPr>
          <p:cNvSpPr txBox="1">
            <a:spLocks noChangeArrowheads="1"/>
          </p:cNvSpPr>
          <p:nvPr/>
        </p:nvSpPr>
        <p:spPr bwMode="auto">
          <a:xfrm>
            <a:off x="2057400" y="25908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4800"/>
          </a:p>
        </p:txBody>
      </p:sp>
      <p:sp>
        <p:nvSpPr>
          <p:cNvPr id="93188" name="Rectangle 4">
            <a:extLst>
              <a:ext uri="{FF2B5EF4-FFF2-40B4-BE49-F238E27FC236}">
                <a16:creationId xmlns:a16="http://schemas.microsoft.com/office/drawing/2014/main" id="{0BFADC15-51D0-35A4-F0F2-1EF440A0C2F0}"/>
              </a:ext>
            </a:extLst>
          </p:cNvPr>
          <p:cNvSpPr>
            <a:spLocks noChangeArrowheads="1"/>
          </p:cNvSpPr>
          <p:nvPr/>
        </p:nvSpPr>
        <p:spPr bwMode="auto">
          <a:xfrm>
            <a:off x="1295400" y="2286000"/>
            <a:ext cx="6553200" cy="1524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a:solidFill>
                  <a:srgbClr val="FF0000"/>
                </a:solidFill>
              </a:rPr>
              <a:t>Historical Overview</a:t>
            </a:r>
            <a:endParaRPr lang="en-US" altLang="en-US" sz="4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F2A78B3-743B-0C1A-918D-1FEF93995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7013"/>
            <a:ext cx="5884863" cy="708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3">
            <a:extLst>
              <a:ext uri="{FF2B5EF4-FFF2-40B4-BE49-F238E27FC236}">
                <a16:creationId xmlns:a16="http://schemas.microsoft.com/office/drawing/2014/main" id="{134310B3-AA42-E656-6829-F4805C12E86C}"/>
              </a:ext>
            </a:extLst>
          </p:cNvPr>
          <p:cNvSpPr txBox="1">
            <a:spLocks noChangeArrowheads="1"/>
          </p:cNvSpPr>
          <p:nvPr/>
        </p:nvSpPr>
        <p:spPr bwMode="auto">
          <a:xfrm>
            <a:off x="4114800" y="4016375"/>
            <a:ext cx="1103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a:t>
            </a:r>
            <a:r>
              <a:rPr lang="en-US" altLang="en-US" sz="1800" b="1"/>
              <a:t>Mecca</a:t>
            </a:r>
            <a:r>
              <a:rPr lang="en-US" altLang="en-US" b="1"/>
              <a:t>  </a:t>
            </a:r>
          </a:p>
        </p:txBody>
      </p:sp>
      <p:sp>
        <p:nvSpPr>
          <p:cNvPr id="14340" name="Text Box 4">
            <a:extLst>
              <a:ext uri="{FF2B5EF4-FFF2-40B4-BE49-F238E27FC236}">
                <a16:creationId xmlns:a16="http://schemas.microsoft.com/office/drawing/2014/main" id="{31E30E57-8988-352A-399B-BDAB43B0CA1A}"/>
              </a:ext>
            </a:extLst>
          </p:cNvPr>
          <p:cNvSpPr txBox="1">
            <a:spLocks noChangeArrowheads="1"/>
          </p:cNvSpPr>
          <p:nvPr/>
        </p:nvSpPr>
        <p:spPr bwMode="auto">
          <a:xfrm>
            <a:off x="4098925" y="3641725"/>
            <a:ext cx="9017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60000"/>
              </a:lnSpc>
            </a:pPr>
            <a:r>
              <a:rPr lang="en-US" altLang="en-US"/>
              <a:t>•</a:t>
            </a:r>
            <a:endParaRPr lang="en-US" altLang="en-US" sz="1800"/>
          </a:p>
          <a:p>
            <a:pPr>
              <a:lnSpc>
                <a:spcPct val="60000"/>
              </a:lnSpc>
              <a:spcAft>
                <a:spcPct val="20000"/>
              </a:spcAft>
            </a:pPr>
            <a:r>
              <a:rPr lang="en-US" altLang="en-US" sz="1400" b="1"/>
              <a:t>Medinah</a:t>
            </a:r>
            <a:endParaRPr lang="en-US" altLang="en-US" sz="1400"/>
          </a:p>
        </p:txBody>
      </p:sp>
      <p:sp>
        <p:nvSpPr>
          <p:cNvPr id="14341" name="Rectangle 5">
            <a:extLst>
              <a:ext uri="{FF2B5EF4-FFF2-40B4-BE49-F238E27FC236}">
                <a16:creationId xmlns:a16="http://schemas.microsoft.com/office/drawing/2014/main" id="{982D313D-9F42-27D5-80A9-9F0698EAC340}"/>
              </a:ext>
            </a:extLst>
          </p:cNvPr>
          <p:cNvSpPr>
            <a:spLocks noChangeArrowheads="1"/>
          </p:cNvSpPr>
          <p:nvPr/>
        </p:nvSpPr>
        <p:spPr bwMode="auto">
          <a:xfrm>
            <a:off x="4648200" y="3733800"/>
            <a:ext cx="533400" cy="152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2" name="Oval 6">
            <a:extLst>
              <a:ext uri="{FF2B5EF4-FFF2-40B4-BE49-F238E27FC236}">
                <a16:creationId xmlns:a16="http://schemas.microsoft.com/office/drawing/2014/main" id="{5CC209E8-7164-8093-068E-4E3243E185F6}"/>
              </a:ext>
            </a:extLst>
          </p:cNvPr>
          <p:cNvSpPr>
            <a:spLocks noChangeArrowheads="1"/>
          </p:cNvSpPr>
          <p:nvPr/>
        </p:nvSpPr>
        <p:spPr bwMode="auto">
          <a:xfrm>
            <a:off x="3505200" y="1633538"/>
            <a:ext cx="944563" cy="133826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3" name="Oval 7">
            <a:extLst>
              <a:ext uri="{FF2B5EF4-FFF2-40B4-BE49-F238E27FC236}">
                <a16:creationId xmlns:a16="http://schemas.microsoft.com/office/drawing/2014/main" id="{4574DD6F-04F3-7FC5-F2A1-831C8C764F23}"/>
              </a:ext>
            </a:extLst>
          </p:cNvPr>
          <p:cNvSpPr>
            <a:spLocks noChangeArrowheads="1"/>
          </p:cNvSpPr>
          <p:nvPr/>
        </p:nvSpPr>
        <p:spPr bwMode="auto">
          <a:xfrm>
            <a:off x="4343400" y="1447800"/>
            <a:ext cx="1295400" cy="14478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4" name="Text Box 8">
            <a:extLst>
              <a:ext uri="{FF2B5EF4-FFF2-40B4-BE49-F238E27FC236}">
                <a16:creationId xmlns:a16="http://schemas.microsoft.com/office/drawing/2014/main" id="{27E6B4D4-9D23-82AB-3B24-1DB13F0D1583}"/>
              </a:ext>
            </a:extLst>
          </p:cNvPr>
          <p:cNvSpPr txBox="1">
            <a:spLocks noChangeArrowheads="1"/>
          </p:cNvSpPr>
          <p:nvPr/>
        </p:nvSpPr>
        <p:spPr bwMode="auto">
          <a:xfrm>
            <a:off x="727075" y="1187450"/>
            <a:ext cx="1255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The Levant</a:t>
            </a:r>
            <a:endParaRPr lang="en-US" altLang="en-US" sz="1600"/>
          </a:p>
        </p:txBody>
      </p:sp>
      <p:sp>
        <p:nvSpPr>
          <p:cNvPr id="14345" name="Line 9">
            <a:extLst>
              <a:ext uri="{FF2B5EF4-FFF2-40B4-BE49-F238E27FC236}">
                <a16:creationId xmlns:a16="http://schemas.microsoft.com/office/drawing/2014/main" id="{FB54B07F-8247-3775-587F-4B0ECBD67C1A}"/>
              </a:ext>
            </a:extLst>
          </p:cNvPr>
          <p:cNvSpPr>
            <a:spLocks noChangeShapeType="1"/>
          </p:cNvSpPr>
          <p:nvPr/>
        </p:nvSpPr>
        <p:spPr bwMode="auto">
          <a:xfrm>
            <a:off x="1371600" y="1524000"/>
            <a:ext cx="2514600" cy="304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6" name="Text Box 10">
            <a:extLst>
              <a:ext uri="{FF2B5EF4-FFF2-40B4-BE49-F238E27FC236}">
                <a16:creationId xmlns:a16="http://schemas.microsoft.com/office/drawing/2014/main" id="{AC3BC927-D076-B6BB-9BCD-C514A7D66D2E}"/>
              </a:ext>
            </a:extLst>
          </p:cNvPr>
          <p:cNvSpPr txBox="1">
            <a:spLocks noChangeArrowheads="1"/>
          </p:cNvSpPr>
          <p:nvPr/>
        </p:nvSpPr>
        <p:spPr bwMode="auto">
          <a:xfrm>
            <a:off x="7661275" y="1649413"/>
            <a:ext cx="148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0000FF"/>
                </a:solidFill>
              </a:rPr>
              <a:t>Mesopotamia</a:t>
            </a:r>
            <a:endParaRPr lang="en-US" altLang="en-US" sz="1600"/>
          </a:p>
        </p:txBody>
      </p:sp>
      <p:sp>
        <p:nvSpPr>
          <p:cNvPr id="14347" name="Line 11">
            <a:extLst>
              <a:ext uri="{FF2B5EF4-FFF2-40B4-BE49-F238E27FC236}">
                <a16:creationId xmlns:a16="http://schemas.microsoft.com/office/drawing/2014/main" id="{65EE9DAA-EA29-8A22-3934-DC79DA78F9AD}"/>
              </a:ext>
            </a:extLst>
          </p:cNvPr>
          <p:cNvSpPr>
            <a:spLocks noChangeShapeType="1"/>
          </p:cNvSpPr>
          <p:nvPr/>
        </p:nvSpPr>
        <p:spPr bwMode="auto">
          <a:xfrm flipH="1">
            <a:off x="5334000" y="1820863"/>
            <a:ext cx="2427288" cy="236537"/>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8" name="AutoShape 12">
            <a:extLst>
              <a:ext uri="{FF2B5EF4-FFF2-40B4-BE49-F238E27FC236}">
                <a16:creationId xmlns:a16="http://schemas.microsoft.com/office/drawing/2014/main" id="{F0F8B083-EBE0-BA24-83A3-92C3C71C1016}"/>
              </a:ext>
            </a:extLst>
          </p:cNvPr>
          <p:cNvSpPr>
            <a:spLocks noChangeArrowheads="1"/>
          </p:cNvSpPr>
          <p:nvPr/>
        </p:nvSpPr>
        <p:spPr bwMode="auto">
          <a:xfrm rot="5863771">
            <a:off x="4094163" y="1370012"/>
            <a:ext cx="954088" cy="1814513"/>
          </a:xfrm>
          <a:prstGeom prst="moon">
            <a:avLst>
              <a:gd name="adj" fmla="val 50000"/>
            </a:avLst>
          </a:prstGeom>
          <a:noFill/>
          <a:ln w="571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4000"/>
          </a:p>
        </p:txBody>
      </p:sp>
      <p:sp>
        <p:nvSpPr>
          <p:cNvPr id="14349" name="Text Box 13">
            <a:extLst>
              <a:ext uri="{FF2B5EF4-FFF2-40B4-BE49-F238E27FC236}">
                <a16:creationId xmlns:a16="http://schemas.microsoft.com/office/drawing/2014/main" id="{0FFFFDF1-4965-2831-CC41-3FE6E915FBA1}"/>
              </a:ext>
            </a:extLst>
          </p:cNvPr>
          <p:cNvSpPr txBox="1">
            <a:spLocks noChangeArrowheads="1"/>
          </p:cNvSpPr>
          <p:nvPr/>
        </p:nvSpPr>
        <p:spPr bwMode="auto">
          <a:xfrm>
            <a:off x="0" y="1660525"/>
            <a:ext cx="208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00FF00"/>
                </a:solidFill>
              </a:rPr>
              <a:t>The fertile Crescent</a:t>
            </a:r>
          </a:p>
        </p:txBody>
      </p:sp>
      <p:sp>
        <p:nvSpPr>
          <p:cNvPr id="14350" name="Line 14">
            <a:extLst>
              <a:ext uri="{FF2B5EF4-FFF2-40B4-BE49-F238E27FC236}">
                <a16:creationId xmlns:a16="http://schemas.microsoft.com/office/drawing/2014/main" id="{01D7393A-0310-21F2-094B-C28F121A2CDD}"/>
              </a:ext>
            </a:extLst>
          </p:cNvPr>
          <p:cNvSpPr>
            <a:spLocks noChangeShapeType="1"/>
          </p:cNvSpPr>
          <p:nvPr/>
        </p:nvSpPr>
        <p:spPr bwMode="auto">
          <a:xfrm>
            <a:off x="1981200" y="1981200"/>
            <a:ext cx="2757488" cy="1588"/>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51" name="Text Box 15">
            <a:extLst>
              <a:ext uri="{FF2B5EF4-FFF2-40B4-BE49-F238E27FC236}">
                <a16:creationId xmlns:a16="http://schemas.microsoft.com/office/drawing/2014/main" id="{9D4DF5F1-941F-DE1E-FC2E-3C1469C21D7E}"/>
              </a:ext>
            </a:extLst>
          </p:cNvPr>
          <p:cNvSpPr txBox="1">
            <a:spLocks noChangeArrowheads="1"/>
          </p:cNvSpPr>
          <p:nvPr/>
        </p:nvSpPr>
        <p:spPr bwMode="auto">
          <a:xfrm rot="-1349973">
            <a:off x="3962400" y="2667000"/>
            <a:ext cx="3492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pPr>
            <a:r>
              <a:rPr lang="en-US" altLang="en-US" sz="1800" b="1">
                <a:solidFill>
                  <a:srgbClr val="FF0000"/>
                </a:solidFill>
              </a:rPr>
              <a:t>H</a:t>
            </a:r>
          </a:p>
          <a:p>
            <a:pPr>
              <a:lnSpc>
                <a:spcPct val="140000"/>
              </a:lnSpc>
            </a:pPr>
            <a:r>
              <a:rPr lang="en-US" altLang="en-US" sz="1800" b="1">
                <a:solidFill>
                  <a:srgbClr val="FF0000"/>
                </a:solidFill>
              </a:rPr>
              <a:t>I</a:t>
            </a:r>
          </a:p>
          <a:p>
            <a:pPr>
              <a:lnSpc>
                <a:spcPct val="140000"/>
              </a:lnSpc>
            </a:pPr>
            <a:r>
              <a:rPr lang="en-US" altLang="en-US" sz="1800" b="1">
                <a:solidFill>
                  <a:srgbClr val="FF0000"/>
                </a:solidFill>
              </a:rPr>
              <a:t>j</a:t>
            </a:r>
          </a:p>
          <a:p>
            <a:pPr>
              <a:lnSpc>
                <a:spcPct val="140000"/>
              </a:lnSpc>
            </a:pPr>
            <a:r>
              <a:rPr lang="en-US" altLang="en-US" sz="1800" b="1">
                <a:solidFill>
                  <a:srgbClr val="FF0000"/>
                </a:solidFill>
              </a:rPr>
              <a:t>a</a:t>
            </a:r>
          </a:p>
          <a:p>
            <a:pPr>
              <a:lnSpc>
                <a:spcPct val="140000"/>
              </a:lnSpc>
            </a:pPr>
            <a:r>
              <a:rPr lang="en-US" altLang="en-US" sz="1800" b="1">
                <a:solidFill>
                  <a:srgbClr val="FF0000"/>
                </a:solidFill>
              </a:rPr>
              <a:t>z</a:t>
            </a:r>
          </a:p>
        </p:txBody>
      </p:sp>
      <p:sp>
        <p:nvSpPr>
          <p:cNvPr id="14352" name="Line 16">
            <a:extLst>
              <a:ext uri="{FF2B5EF4-FFF2-40B4-BE49-F238E27FC236}">
                <a16:creationId xmlns:a16="http://schemas.microsoft.com/office/drawing/2014/main" id="{6994A310-F5F1-088A-A017-728A2FAA2713}"/>
              </a:ext>
            </a:extLst>
          </p:cNvPr>
          <p:cNvSpPr>
            <a:spLocks noChangeShapeType="1"/>
          </p:cNvSpPr>
          <p:nvPr/>
        </p:nvSpPr>
        <p:spPr bwMode="auto">
          <a:xfrm flipV="1">
            <a:off x="2971800" y="2205038"/>
            <a:ext cx="11430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53" name="Line 17">
            <a:extLst>
              <a:ext uri="{FF2B5EF4-FFF2-40B4-BE49-F238E27FC236}">
                <a16:creationId xmlns:a16="http://schemas.microsoft.com/office/drawing/2014/main" id="{74FBA136-4D70-75B1-D1E6-ACC262053EC5}"/>
              </a:ext>
            </a:extLst>
          </p:cNvPr>
          <p:cNvSpPr>
            <a:spLocks noChangeShapeType="1"/>
          </p:cNvSpPr>
          <p:nvPr/>
        </p:nvSpPr>
        <p:spPr bwMode="auto">
          <a:xfrm flipH="1">
            <a:off x="2895600" y="2128838"/>
            <a:ext cx="11430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54" name="Text Box 18">
            <a:extLst>
              <a:ext uri="{FF2B5EF4-FFF2-40B4-BE49-F238E27FC236}">
                <a16:creationId xmlns:a16="http://schemas.microsoft.com/office/drawing/2014/main" id="{7D357C0B-A089-9AD6-8718-341319F17DD0}"/>
              </a:ext>
            </a:extLst>
          </p:cNvPr>
          <p:cNvSpPr txBox="1">
            <a:spLocks noChangeArrowheads="1"/>
          </p:cNvSpPr>
          <p:nvPr/>
        </p:nvSpPr>
        <p:spPr bwMode="auto">
          <a:xfrm>
            <a:off x="2286000" y="3200400"/>
            <a:ext cx="1120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EGYPT</a:t>
            </a:r>
          </a:p>
        </p:txBody>
      </p:sp>
      <p:sp>
        <p:nvSpPr>
          <p:cNvPr id="14355" name="Rectangle 19">
            <a:extLst>
              <a:ext uri="{FF2B5EF4-FFF2-40B4-BE49-F238E27FC236}">
                <a16:creationId xmlns:a16="http://schemas.microsoft.com/office/drawing/2014/main" id="{36FF30A1-4298-1A2E-6F2B-F47F619E16AD}"/>
              </a:ext>
            </a:extLst>
          </p:cNvPr>
          <p:cNvSpPr>
            <a:spLocks noChangeArrowheads="1"/>
          </p:cNvSpPr>
          <p:nvPr/>
        </p:nvSpPr>
        <p:spPr bwMode="auto">
          <a:xfrm>
            <a:off x="4648200" y="4038600"/>
            <a:ext cx="685800" cy="2286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56" name="Text Box 20">
            <a:extLst>
              <a:ext uri="{FF2B5EF4-FFF2-40B4-BE49-F238E27FC236}">
                <a16:creationId xmlns:a16="http://schemas.microsoft.com/office/drawing/2014/main" id="{0B36AFB7-D0B2-6367-FB75-4B61904A7532}"/>
              </a:ext>
            </a:extLst>
          </p:cNvPr>
          <p:cNvSpPr txBox="1">
            <a:spLocks noChangeArrowheads="1"/>
          </p:cNvSpPr>
          <p:nvPr/>
        </p:nvSpPr>
        <p:spPr bwMode="auto">
          <a:xfrm rot="-1367945">
            <a:off x="5029200" y="2890838"/>
            <a:ext cx="4349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ARABIA</a:t>
            </a:r>
          </a:p>
        </p:txBody>
      </p:sp>
      <p:sp>
        <p:nvSpPr>
          <p:cNvPr id="14357" name="Line 21">
            <a:extLst>
              <a:ext uri="{FF2B5EF4-FFF2-40B4-BE49-F238E27FC236}">
                <a16:creationId xmlns:a16="http://schemas.microsoft.com/office/drawing/2014/main" id="{49BE6D14-6833-8489-72CB-2E114AD0AB5E}"/>
              </a:ext>
            </a:extLst>
          </p:cNvPr>
          <p:cNvSpPr>
            <a:spLocks noChangeShapeType="1"/>
          </p:cNvSpPr>
          <p:nvPr/>
        </p:nvSpPr>
        <p:spPr bwMode="auto">
          <a:xfrm flipH="1" flipV="1">
            <a:off x="1828800" y="4038600"/>
            <a:ext cx="17526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58" name="Line 22">
            <a:extLst>
              <a:ext uri="{FF2B5EF4-FFF2-40B4-BE49-F238E27FC236}">
                <a16:creationId xmlns:a16="http://schemas.microsoft.com/office/drawing/2014/main" id="{8C876E0C-1E9C-780F-4211-5CEB25CD0C4E}"/>
              </a:ext>
            </a:extLst>
          </p:cNvPr>
          <p:cNvSpPr>
            <a:spLocks noChangeShapeType="1"/>
          </p:cNvSpPr>
          <p:nvPr/>
        </p:nvSpPr>
        <p:spPr bwMode="auto">
          <a:xfrm flipH="1">
            <a:off x="1905000" y="2209800"/>
            <a:ext cx="0" cy="1752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59" name="Line 23">
            <a:extLst>
              <a:ext uri="{FF2B5EF4-FFF2-40B4-BE49-F238E27FC236}">
                <a16:creationId xmlns:a16="http://schemas.microsoft.com/office/drawing/2014/main" id="{B84F6E56-E32B-159A-29C3-D09325DE81AE}"/>
              </a:ext>
            </a:extLst>
          </p:cNvPr>
          <p:cNvSpPr>
            <a:spLocks noChangeShapeType="1"/>
          </p:cNvSpPr>
          <p:nvPr/>
        </p:nvSpPr>
        <p:spPr bwMode="auto">
          <a:xfrm flipH="1">
            <a:off x="4419600" y="5329238"/>
            <a:ext cx="1066800" cy="9144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60" name="Line 24">
            <a:extLst>
              <a:ext uri="{FF2B5EF4-FFF2-40B4-BE49-F238E27FC236}">
                <a16:creationId xmlns:a16="http://schemas.microsoft.com/office/drawing/2014/main" id="{B9D452AA-028E-C25B-AED7-1CB118D881A0}"/>
              </a:ext>
            </a:extLst>
          </p:cNvPr>
          <p:cNvSpPr>
            <a:spLocks noChangeShapeType="1"/>
          </p:cNvSpPr>
          <p:nvPr/>
        </p:nvSpPr>
        <p:spPr bwMode="auto">
          <a:xfrm flipH="1">
            <a:off x="4343400" y="5253038"/>
            <a:ext cx="990600" cy="914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61" name="Oval 25">
            <a:extLst>
              <a:ext uri="{FF2B5EF4-FFF2-40B4-BE49-F238E27FC236}">
                <a16:creationId xmlns:a16="http://schemas.microsoft.com/office/drawing/2014/main" id="{6EAF0749-DBC0-0B6E-1C63-6F518A68ED21}"/>
              </a:ext>
            </a:extLst>
          </p:cNvPr>
          <p:cNvSpPr>
            <a:spLocks noChangeArrowheads="1"/>
          </p:cNvSpPr>
          <p:nvPr/>
        </p:nvSpPr>
        <p:spPr bwMode="auto">
          <a:xfrm rot="-1322699">
            <a:off x="4495800" y="4572000"/>
            <a:ext cx="2590800" cy="1143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1"/>
              </a:solidFill>
            </a:endParaRPr>
          </a:p>
        </p:txBody>
      </p:sp>
      <p:sp>
        <p:nvSpPr>
          <p:cNvPr id="14362" name="Text Box 26">
            <a:extLst>
              <a:ext uri="{FF2B5EF4-FFF2-40B4-BE49-F238E27FC236}">
                <a16:creationId xmlns:a16="http://schemas.microsoft.com/office/drawing/2014/main" id="{7BAF85B2-A108-E206-BA49-E8481B8A6E67}"/>
              </a:ext>
            </a:extLst>
          </p:cNvPr>
          <p:cNvSpPr txBox="1">
            <a:spLocks noChangeArrowheads="1"/>
          </p:cNvSpPr>
          <p:nvPr/>
        </p:nvSpPr>
        <p:spPr bwMode="auto">
          <a:xfrm>
            <a:off x="8001000" y="4572000"/>
            <a:ext cx="1143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accent1"/>
                </a:solidFill>
              </a:rPr>
              <a:t>Dynasties</a:t>
            </a:r>
          </a:p>
          <a:p>
            <a:r>
              <a:rPr lang="en-US" altLang="en-US" sz="1600" b="1">
                <a:solidFill>
                  <a:schemeClr val="accent1"/>
                </a:solidFill>
              </a:rPr>
              <a:t>of the </a:t>
            </a:r>
          </a:p>
          <a:p>
            <a:r>
              <a:rPr lang="en-US" altLang="en-US" sz="1600" b="1">
                <a:solidFill>
                  <a:schemeClr val="accent1"/>
                </a:solidFill>
              </a:rPr>
              <a:t>South</a:t>
            </a:r>
            <a:endParaRPr lang="en-US" altLang="en-US" sz="1600">
              <a:solidFill>
                <a:schemeClr val="accent1"/>
              </a:solidFill>
            </a:endParaRPr>
          </a:p>
        </p:txBody>
      </p:sp>
      <p:sp>
        <p:nvSpPr>
          <p:cNvPr id="14363" name="Line 27">
            <a:extLst>
              <a:ext uri="{FF2B5EF4-FFF2-40B4-BE49-F238E27FC236}">
                <a16:creationId xmlns:a16="http://schemas.microsoft.com/office/drawing/2014/main" id="{E7689D73-FD21-BEDB-9C1F-5A4B28608862}"/>
              </a:ext>
            </a:extLst>
          </p:cNvPr>
          <p:cNvSpPr>
            <a:spLocks noChangeShapeType="1"/>
          </p:cNvSpPr>
          <p:nvPr/>
        </p:nvSpPr>
        <p:spPr bwMode="auto">
          <a:xfrm flipH="1" flipV="1">
            <a:off x="6553200" y="5105400"/>
            <a:ext cx="16002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CC8C5CF9-9102-F662-A374-E81638B4F3D3}"/>
              </a:ext>
            </a:extLst>
          </p:cNvPr>
          <p:cNvSpPr txBox="1">
            <a:spLocks noChangeArrowheads="1"/>
          </p:cNvSpPr>
          <p:nvPr/>
        </p:nvSpPr>
        <p:spPr bwMode="auto">
          <a:xfrm>
            <a:off x="2133600" y="204788"/>
            <a:ext cx="46275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Middle East, 7th Century</a:t>
            </a:r>
            <a:endParaRPr lang="en-US" altLang="en-US"/>
          </a:p>
        </p:txBody>
      </p:sp>
      <p:sp>
        <p:nvSpPr>
          <p:cNvPr id="81923" name="Line 3">
            <a:extLst>
              <a:ext uri="{FF2B5EF4-FFF2-40B4-BE49-F238E27FC236}">
                <a16:creationId xmlns:a16="http://schemas.microsoft.com/office/drawing/2014/main" id="{435D5C7E-D4B0-6250-D431-3B05AFDA6833}"/>
              </a:ext>
            </a:extLst>
          </p:cNvPr>
          <p:cNvSpPr>
            <a:spLocks noChangeShapeType="1"/>
          </p:cNvSpPr>
          <p:nvPr/>
        </p:nvSpPr>
        <p:spPr bwMode="auto">
          <a:xfrm>
            <a:off x="533400" y="838200"/>
            <a:ext cx="7620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24" name="Text Box 4">
            <a:extLst>
              <a:ext uri="{FF2B5EF4-FFF2-40B4-BE49-F238E27FC236}">
                <a16:creationId xmlns:a16="http://schemas.microsoft.com/office/drawing/2014/main" id="{1C333EB3-89FB-1DE9-B740-26A9D849B27B}"/>
              </a:ext>
            </a:extLst>
          </p:cNvPr>
          <p:cNvSpPr txBox="1">
            <a:spLocks noChangeArrowheads="1"/>
          </p:cNvSpPr>
          <p:nvPr/>
        </p:nvSpPr>
        <p:spPr bwMode="auto">
          <a:xfrm>
            <a:off x="974725" y="1230313"/>
            <a:ext cx="696912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defRPr sz="2400">
                <a:solidFill>
                  <a:schemeClr val="tx1"/>
                </a:solidFill>
                <a:latin typeface="Times New Roman" panose="02020603050405020304" pitchFamily="18" charset="0"/>
              </a:defRPr>
            </a:lvl1pPr>
            <a:lvl2pPr marL="803275" indent="-346075">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buFontTx/>
              <a:buChar char="•"/>
            </a:pPr>
            <a:r>
              <a:rPr lang="en-US" altLang="en-US" sz="2000">
                <a:latin typeface="Arial" panose="020B0604020202020204" pitchFamily="34" charset="0"/>
              </a:rPr>
              <a:t>The Arabian Peninsula</a:t>
            </a:r>
          </a:p>
          <a:p>
            <a:pPr lvl="1">
              <a:spcBef>
                <a:spcPct val="30000"/>
              </a:spcBef>
              <a:buFont typeface="Wingdings" panose="05000000000000000000" pitchFamily="2" charset="2"/>
              <a:buChar char="Ø"/>
            </a:pPr>
            <a:r>
              <a:rPr lang="en-US" altLang="en-US" sz="1800">
                <a:latin typeface="Arial" panose="020B0604020202020204" pitchFamily="34" charset="0"/>
              </a:rPr>
              <a:t>The source of Arabs and the Semitic race</a:t>
            </a:r>
          </a:p>
          <a:p>
            <a:pPr lvl="1">
              <a:spcBef>
                <a:spcPct val="15000"/>
              </a:spcBef>
              <a:buFont typeface="Wingdings" panose="05000000000000000000" pitchFamily="2" charset="2"/>
              <a:buChar char="Ø"/>
            </a:pPr>
            <a:r>
              <a:rPr lang="en-US" altLang="en-US" sz="1800">
                <a:latin typeface="Arial" panose="020B0604020202020204" pitchFamily="34" charset="0"/>
              </a:rPr>
              <a:t>Mostly desert, few urbanized areas</a:t>
            </a:r>
          </a:p>
          <a:p>
            <a:pPr lvl="1">
              <a:spcBef>
                <a:spcPct val="15000"/>
              </a:spcBef>
              <a:buFont typeface="Wingdings" panose="05000000000000000000" pitchFamily="2" charset="2"/>
              <a:buChar char="Ø"/>
            </a:pPr>
            <a:r>
              <a:rPr lang="en-US" altLang="en-US" sz="1800">
                <a:latin typeface="Arial" panose="020B0604020202020204" pitchFamily="34" charset="0"/>
              </a:rPr>
              <a:t>Urban centers, Mecca</a:t>
            </a:r>
          </a:p>
          <a:p>
            <a:pPr lvl="1">
              <a:spcBef>
                <a:spcPct val="15000"/>
              </a:spcBef>
              <a:buFont typeface="Wingdings" panose="05000000000000000000" pitchFamily="2" charset="2"/>
              <a:buChar char="Ø"/>
            </a:pPr>
            <a:r>
              <a:rPr lang="en-US" altLang="en-US" sz="1800">
                <a:latin typeface="Arial" panose="020B0604020202020204" pitchFamily="34" charset="0"/>
              </a:rPr>
              <a:t>Mainly tribal society</a:t>
            </a:r>
          </a:p>
          <a:p>
            <a:pPr lvl="1">
              <a:spcBef>
                <a:spcPct val="15000"/>
              </a:spcBef>
              <a:buFont typeface="Wingdings" panose="05000000000000000000" pitchFamily="2" charset="2"/>
              <a:buChar char="Ø"/>
            </a:pPr>
            <a:r>
              <a:rPr lang="en-US" altLang="en-US" sz="1800">
                <a:latin typeface="Arial" panose="020B0604020202020204" pitchFamily="34" charset="0"/>
              </a:rPr>
              <a:t>First mention of ‘Arabs’, 854 B.C.</a:t>
            </a:r>
          </a:p>
          <a:p>
            <a:pPr lvl="1">
              <a:spcBef>
                <a:spcPct val="15000"/>
              </a:spcBef>
              <a:buFont typeface="Wingdings" panose="05000000000000000000" pitchFamily="2" charset="2"/>
              <a:buChar char="Ø"/>
            </a:pPr>
            <a:r>
              <a:rPr lang="en-US" altLang="en-US" sz="1800">
                <a:latin typeface="Arial" panose="020B0604020202020204" pitchFamily="34" charset="0"/>
              </a:rPr>
              <a:t>Arabs of the North and Arabs of the South </a:t>
            </a:r>
          </a:p>
          <a:p>
            <a:pPr lvl="1">
              <a:spcBef>
                <a:spcPct val="15000"/>
              </a:spcBef>
              <a:buFont typeface="Wingdings" panose="05000000000000000000" pitchFamily="2" charset="2"/>
              <a:buChar char="Ø"/>
            </a:pPr>
            <a:r>
              <a:rPr lang="en-US" altLang="en-US" sz="1800">
                <a:latin typeface="Arial" panose="020B0604020202020204" pitchFamily="34" charset="0"/>
              </a:rPr>
              <a:t>Dynasties in the south</a:t>
            </a:r>
          </a:p>
          <a:p>
            <a:pPr lvl="1">
              <a:spcBef>
                <a:spcPct val="15000"/>
              </a:spcBef>
              <a:buFont typeface="Wingdings" panose="05000000000000000000" pitchFamily="2" charset="2"/>
              <a:buChar char="Ø"/>
            </a:pPr>
            <a:r>
              <a:rPr lang="en-US" altLang="en-US" sz="1800">
                <a:latin typeface="Arial" panose="020B0604020202020204" pitchFamily="34" charset="0"/>
              </a:rPr>
              <a:t>Religions</a:t>
            </a:r>
          </a:p>
          <a:p>
            <a:pPr lvl="2">
              <a:spcBef>
                <a:spcPct val="5000"/>
              </a:spcBef>
              <a:buFontTx/>
              <a:buChar char="–"/>
            </a:pPr>
            <a:r>
              <a:rPr lang="en-US" altLang="en-US" sz="1800">
                <a:latin typeface="Arial" panose="020B0604020202020204" pitchFamily="34" charset="0"/>
              </a:rPr>
              <a:t>Christianity (inclusive), Judaism (exclusive), polytheism </a:t>
            </a:r>
            <a:endParaRPr lang="en-US" altLang="en-US">
              <a:latin typeface="Arial" panose="020B0604020202020204" pitchFamily="34" charset="0"/>
            </a:endParaRPr>
          </a:p>
          <a:p>
            <a:pPr>
              <a:spcBef>
                <a:spcPct val="30000"/>
              </a:spcBef>
              <a:buFontTx/>
              <a:buChar char="•"/>
            </a:pPr>
            <a:r>
              <a:rPr lang="en-US" altLang="en-US" sz="2000">
                <a:latin typeface="Arial" panose="020B0604020202020204" pitchFamily="34" charset="0"/>
              </a:rPr>
              <a:t>The Sassanid or Persian Empire</a:t>
            </a:r>
            <a:endParaRPr lang="en-US" altLang="en-US">
              <a:latin typeface="Arial" panose="020B0604020202020204" pitchFamily="34" charset="0"/>
            </a:endParaRPr>
          </a:p>
          <a:p>
            <a:pPr lvl="1">
              <a:spcBef>
                <a:spcPct val="30000"/>
              </a:spcBef>
              <a:buFont typeface="Wingdings" panose="05000000000000000000" pitchFamily="2" charset="2"/>
              <a:buChar char="Ø"/>
            </a:pPr>
            <a:r>
              <a:rPr lang="en-US" altLang="en-US" sz="1800">
                <a:latin typeface="Arial" panose="020B0604020202020204" pitchFamily="34" charset="0"/>
              </a:rPr>
              <a:t>Ailing</a:t>
            </a:r>
          </a:p>
          <a:p>
            <a:pPr>
              <a:spcBef>
                <a:spcPct val="30000"/>
              </a:spcBef>
              <a:buFontTx/>
              <a:buChar char="•"/>
            </a:pPr>
            <a:r>
              <a:rPr lang="en-US" altLang="en-US" sz="2000">
                <a:latin typeface="Arial" panose="020B0604020202020204" pitchFamily="34" charset="0"/>
              </a:rPr>
              <a:t>The Byzantine or Eastern Roman Empire</a:t>
            </a:r>
            <a:endParaRPr lang="en-US" altLang="en-US">
              <a:latin typeface="Arial" panose="020B0604020202020204" pitchFamily="34" charset="0"/>
            </a:endParaRPr>
          </a:p>
          <a:p>
            <a:pPr lvl="1">
              <a:spcBef>
                <a:spcPct val="30000"/>
              </a:spcBef>
              <a:buFont typeface="Wingdings" panose="05000000000000000000" pitchFamily="2" charset="2"/>
              <a:buChar char="Ø"/>
            </a:pPr>
            <a:r>
              <a:rPr lang="en-US" altLang="en-US" sz="1800">
                <a:latin typeface="Arial" panose="020B0604020202020204" pitchFamily="34" charset="0"/>
              </a:rPr>
              <a:t>Christianity is the state religion, 3rd century</a:t>
            </a:r>
          </a:p>
          <a:p>
            <a:pPr lvl="1">
              <a:spcBef>
                <a:spcPct val="30000"/>
              </a:spcBef>
              <a:buFont typeface="Wingdings" panose="05000000000000000000" pitchFamily="2" charset="2"/>
              <a:buChar char="Ø"/>
            </a:pPr>
            <a:r>
              <a:rPr lang="en-US" altLang="en-US" sz="1800">
                <a:latin typeface="Arial" panose="020B0604020202020204" pitchFamily="34" charset="0"/>
              </a:rPr>
              <a:t>A foreign occupying power </a:t>
            </a:r>
          </a:p>
          <a:p>
            <a:pPr lvl="1">
              <a:spcBef>
                <a:spcPct val="30000"/>
              </a:spcBef>
              <a:buFont typeface="Wingdings" panose="05000000000000000000" pitchFamily="2" charset="2"/>
              <a:buChar char="Ø"/>
            </a:pPr>
            <a:r>
              <a:rPr lang="en-US" altLang="en-US" sz="1800">
                <a:latin typeface="Arial" panose="020B0604020202020204" pitchFamily="34" charset="0"/>
              </a:rPr>
              <a:t>Sectarian conflicts with the locals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4902D811-0F43-7E1A-D24F-FFA1D5E3F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5135563"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Oval 3">
            <a:extLst>
              <a:ext uri="{FF2B5EF4-FFF2-40B4-BE49-F238E27FC236}">
                <a16:creationId xmlns:a16="http://schemas.microsoft.com/office/drawing/2014/main" id="{256E6F56-D44B-5F3A-1D91-AFE79D513240}"/>
              </a:ext>
            </a:extLst>
          </p:cNvPr>
          <p:cNvSpPr>
            <a:spLocks noChangeArrowheads="1"/>
          </p:cNvSpPr>
          <p:nvPr/>
        </p:nvSpPr>
        <p:spPr bwMode="auto">
          <a:xfrm>
            <a:off x="1905000" y="1295400"/>
            <a:ext cx="2667000" cy="2743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6388" name="Oval 4">
            <a:extLst>
              <a:ext uri="{FF2B5EF4-FFF2-40B4-BE49-F238E27FC236}">
                <a16:creationId xmlns:a16="http://schemas.microsoft.com/office/drawing/2014/main" id="{556EE2B4-07C6-8A6F-4035-03750B82AEB8}"/>
              </a:ext>
            </a:extLst>
          </p:cNvPr>
          <p:cNvSpPr>
            <a:spLocks noChangeArrowheads="1"/>
          </p:cNvSpPr>
          <p:nvPr/>
        </p:nvSpPr>
        <p:spPr bwMode="auto">
          <a:xfrm>
            <a:off x="4572000" y="1600200"/>
            <a:ext cx="2514600" cy="17526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FF"/>
              </a:solidFill>
            </a:endParaRPr>
          </a:p>
        </p:txBody>
      </p:sp>
      <p:sp>
        <p:nvSpPr>
          <p:cNvPr id="16389" name="Rectangle 5">
            <a:extLst>
              <a:ext uri="{FF2B5EF4-FFF2-40B4-BE49-F238E27FC236}">
                <a16:creationId xmlns:a16="http://schemas.microsoft.com/office/drawing/2014/main" id="{A8FF9BED-43A4-F73C-2AEE-47683AEEC8AC}"/>
              </a:ext>
            </a:extLst>
          </p:cNvPr>
          <p:cNvSpPr>
            <a:spLocks noChangeArrowheads="1"/>
          </p:cNvSpPr>
          <p:nvPr/>
        </p:nvSpPr>
        <p:spPr bwMode="auto">
          <a:xfrm rot="2423361">
            <a:off x="4724400" y="3124200"/>
            <a:ext cx="609600" cy="30480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0" name="Rectangle 6">
            <a:extLst>
              <a:ext uri="{FF2B5EF4-FFF2-40B4-BE49-F238E27FC236}">
                <a16:creationId xmlns:a16="http://schemas.microsoft.com/office/drawing/2014/main" id="{8B073CB0-591C-F054-C767-205E0F1A53F3}"/>
              </a:ext>
            </a:extLst>
          </p:cNvPr>
          <p:cNvSpPr>
            <a:spLocks noChangeArrowheads="1"/>
          </p:cNvSpPr>
          <p:nvPr/>
        </p:nvSpPr>
        <p:spPr bwMode="auto">
          <a:xfrm rot="2953755">
            <a:off x="4380706" y="3239294"/>
            <a:ext cx="712788" cy="330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1" name="Text Box 7">
            <a:extLst>
              <a:ext uri="{FF2B5EF4-FFF2-40B4-BE49-F238E27FC236}">
                <a16:creationId xmlns:a16="http://schemas.microsoft.com/office/drawing/2014/main" id="{CC3A0943-A4FD-9689-F794-CEE9AEFA0907}"/>
              </a:ext>
            </a:extLst>
          </p:cNvPr>
          <p:cNvSpPr txBox="1">
            <a:spLocks noChangeArrowheads="1"/>
          </p:cNvSpPr>
          <p:nvPr/>
        </p:nvSpPr>
        <p:spPr bwMode="auto">
          <a:xfrm>
            <a:off x="898525" y="1279525"/>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Byzantine</a:t>
            </a:r>
          </a:p>
          <a:p>
            <a:r>
              <a:rPr lang="en-US" altLang="en-US" sz="1600" b="1">
                <a:solidFill>
                  <a:srgbClr val="FF0000"/>
                </a:solidFill>
              </a:rPr>
              <a:t>Empire</a:t>
            </a:r>
          </a:p>
        </p:txBody>
      </p:sp>
      <p:sp>
        <p:nvSpPr>
          <p:cNvPr id="16392" name="Text Box 8">
            <a:extLst>
              <a:ext uri="{FF2B5EF4-FFF2-40B4-BE49-F238E27FC236}">
                <a16:creationId xmlns:a16="http://schemas.microsoft.com/office/drawing/2014/main" id="{26B60561-D695-0AB7-0DFD-DD5B6659CE45}"/>
              </a:ext>
            </a:extLst>
          </p:cNvPr>
          <p:cNvSpPr txBox="1">
            <a:spLocks noChangeArrowheads="1"/>
          </p:cNvSpPr>
          <p:nvPr/>
        </p:nvSpPr>
        <p:spPr bwMode="auto">
          <a:xfrm>
            <a:off x="2743200" y="1295400"/>
            <a:ext cx="342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FF0000"/>
                </a:solidFill>
              </a:rPr>
              <a:t>*</a:t>
            </a:r>
            <a:endParaRPr lang="en-US" altLang="en-US"/>
          </a:p>
        </p:txBody>
      </p:sp>
      <p:sp>
        <p:nvSpPr>
          <p:cNvPr id="16393" name="Text Box 9">
            <a:extLst>
              <a:ext uri="{FF2B5EF4-FFF2-40B4-BE49-F238E27FC236}">
                <a16:creationId xmlns:a16="http://schemas.microsoft.com/office/drawing/2014/main" id="{53728069-4779-CEED-1C7F-D3A3258744E6}"/>
              </a:ext>
            </a:extLst>
          </p:cNvPr>
          <p:cNvSpPr txBox="1">
            <a:spLocks noChangeArrowheads="1"/>
          </p:cNvSpPr>
          <p:nvPr/>
        </p:nvSpPr>
        <p:spPr bwMode="auto">
          <a:xfrm>
            <a:off x="7527925" y="2117725"/>
            <a:ext cx="974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0000FF"/>
                </a:solidFill>
              </a:rPr>
              <a:t>Persian </a:t>
            </a:r>
          </a:p>
          <a:p>
            <a:r>
              <a:rPr lang="en-US" altLang="en-US" sz="1600" b="1">
                <a:solidFill>
                  <a:srgbClr val="0000FF"/>
                </a:solidFill>
              </a:rPr>
              <a:t>Empire</a:t>
            </a:r>
            <a:endParaRPr lang="en-US" altLang="en-US" sz="1800">
              <a:solidFill>
                <a:srgbClr val="0000FF"/>
              </a:solidFill>
            </a:endParaRPr>
          </a:p>
        </p:txBody>
      </p:sp>
      <p:sp>
        <p:nvSpPr>
          <p:cNvPr id="16394" name="Line 10">
            <a:extLst>
              <a:ext uri="{FF2B5EF4-FFF2-40B4-BE49-F238E27FC236}">
                <a16:creationId xmlns:a16="http://schemas.microsoft.com/office/drawing/2014/main" id="{A774CBE3-6342-0AE3-A704-53D080AE41AA}"/>
              </a:ext>
            </a:extLst>
          </p:cNvPr>
          <p:cNvSpPr>
            <a:spLocks noChangeShapeType="1"/>
          </p:cNvSpPr>
          <p:nvPr/>
        </p:nvSpPr>
        <p:spPr bwMode="auto">
          <a:xfrm flipH="1">
            <a:off x="6400800" y="2362200"/>
            <a:ext cx="1066800" cy="152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5" name="Line 11">
            <a:extLst>
              <a:ext uri="{FF2B5EF4-FFF2-40B4-BE49-F238E27FC236}">
                <a16:creationId xmlns:a16="http://schemas.microsoft.com/office/drawing/2014/main" id="{983D5BE1-DB06-947C-324F-88AAEEDAACB4}"/>
              </a:ext>
            </a:extLst>
          </p:cNvPr>
          <p:cNvSpPr>
            <a:spLocks noChangeShapeType="1"/>
          </p:cNvSpPr>
          <p:nvPr/>
        </p:nvSpPr>
        <p:spPr bwMode="auto">
          <a:xfrm>
            <a:off x="1447800" y="1905000"/>
            <a:ext cx="11430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6" name="Rectangle 12">
            <a:extLst>
              <a:ext uri="{FF2B5EF4-FFF2-40B4-BE49-F238E27FC236}">
                <a16:creationId xmlns:a16="http://schemas.microsoft.com/office/drawing/2014/main" id="{D7DD7DFA-05A8-78AB-72DC-1CB6D0776EAC}"/>
              </a:ext>
            </a:extLst>
          </p:cNvPr>
          <p:cNvSpPr>
            <a:spLocks noChangeArrowheads="1"/>
          </p:cNvSpPr>
          <p:nvPr/>
        </p:nvSpPr>
        <p:spPr bwMode="auto">
          <a:xfrm>
            <a:off x="4419600" y="4038600"/>
            <a:ext cx="762000" cy="152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7" name="Text Box 13">
            <a:extLst>
              <a:ext uri="{FF2B5EF4-FFF2-40B4-BE49-F238E27FC236}">
                <a16:creationId xmlns:a16="http://schemas.microsoft.com/office/drawing/2014/main" id="{A0EB89E1-13E7-3DA1-CD8D-6E93B3E39D5F}"/>
              </a:ext>
            </a:extLst>
          </p:cNvPr>
          <p:cNvSpPr txBox="1">
            <a:spLocks noChangeArrowheads="1"/>
          </p:cNvSpPr>
          <p:nvPr/>
        </p:nvSpPr>
        <p:spPr bwMode="auto">
          <a:xfrm>
            <a:off x="7527925" y="3794125"/>
            <a:ext cx="1244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accent2"/>
                </a:solidFill>
              </a:rPr>
              <a:t>An Arabian </a:t>
            </a:r>
          </a:p>
          <a:p>
            <a:r>
              <a:rPr lang="en-US" altLang="en-US" sz="1600">
                <a:solidFill>
                  <a:schemeClr val="accent2"/>
                </a:solidFill>
              </a:rPr>
              <a:t>dynasty</a:t>
            </a:r>
            <a:endParaRPr lang="en-US" altLang="en-US" sz="1600"/>
          </a:p>
        </p:txBody>
      </p:sp>
      <p:sp>
        <p:nvSpPr>
          <p:cNvPr id="16398" name="Line 14">
            <a:extLst>
              <a:ext uri="{FF2B5EF4-FFF2-40B4-BE49-F238E27FC236}">
                <a16:creationId xmlns:a16="http://schemas.microsoft.com/office/drawing/2014/main" id="{F79E2599-75FC-1C1D-5337-0E0148E2BFC3}"/>
              </a:ext>
            </a:extLst>
          </p:cNvPr>
          <p:cNvSpPr>
            <a:spLocks noChangeShapeType="1"/>
          </p:cNvSpPr>
          <p:nvPr/>
        </p:nvSpPr>
        <p:spPr bwMode="auto">
          <a:xfrm flipH="1" flipV="1">
            <a:off x="5105400" y="3352800"/>
            <a:ext cx="2514600" cy="6858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9" name="Text Box 15">
            <a:extLst>
              <a:ext uri="{FF2B5EF4-FFF2-40B4-BE49-F238E27FC236}">
                <a16:creationId xmlns:a16="http://schemas.microsoft.com/office/drawing/2014/main" id="{16D64107-0FAA-393A-FF05-DB1165FC3E2F}"/>
              </a:ext>
            </a:extLst>
          </p:cNvPr>
          <p:cNvSpPr txBox="1">
            <a:spLocks noChangeArrowheads="1"/>
          </p:cNvSpPr>
          <p:nvPr/>
        </p:nvSpPr>
        <p:spPr bwMode="auto">
          <a:xfrm>
            <a:off x="990600" y="4114800"/>
            <a:ext cx="1244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3300"/>
                </a:solidFill>
              </a:rPr>
              <a:t>An Arabian </a:t>
            </a:r>
          </a:p>
          <a:p>
            <a:r>
              <a:rPr lang="en-US" altLang="en-US" sz="1600">
                <a:solidFill>
                  <a:srgbClr val="FF3300"/>
                </a:solidFill>
              </a:rPr>
              <a:t>dynasty</a:t>
            </a:r>
            <a:endParaRPr lang="en-US" altLang="en-US" sz="1600"/>
          </a:p>
        </p:txBody>
      </p:sp>
      <p:sp>
        <p:nvSpPr>
          <p:cNvPr id="16400" name="Line 16">
            <a:extLst>
              <a:ext uri="{FF2B5EF4-FFF2-40B4-BE49-F238E27FC236}">
                <a16:creationId xmlns:a16="http://schemas.microsoft.com/office/drawing/2014/main" id="{83D846F1-2BDB-260A-B217-2B646C4B468B}"/>
              </a:ext>
            </a:extLst>
          </p:cNvPr>
          <p:cNvSpPr>
            <a:spLocks noChangeShapeType="1"/>
          </p:cNvSpPr>
          <p:nvPr/>
        </p:nvSpPr>
        <p:spPr bwMode="auto">
          <a:xfrm flipV="1">
            <a:off x="2057400" y="3505200"/>
            <a:ext cx="2743200" cy="9906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01" name="Text Box 17">
            <a:extLst>
              <a:ext uri="{FF2B5EF4-FFF2-40B4-BE49-F238E27FC236}">
                <a16:creationId xmlns:a16="http://schemas.microsoft.com/office/drawing/2014/main" id="{D147925F-E567-8CAD-9DB9-D39176557858}"/>
              </a:ext>
            </a:extLst>
          </p:cNvPr>
          <p:cNvSpPr txBox="1">
            <a:spLocks noChangeArrowheads="1"/>
          </p:cNvSpPr>
          <p:nvPr/>
        </p:nvSpPr>
        <p:spPr bwMode="auto">
          <a:xfrm>
            <a:off x="4114800" y="4114800"/>
            <a:ext cx="322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3300"/>
                </a:solidFill>
              </a:rPr>
              <a:t>*</a:t>
            </a:r>
            <a:endParaRPr lang="en-US" altLang="en-US" b="1"/>
          </a:p>
        </p:txBody>
      </p:sp>
      <p:sp>
        <p:nvSpPr>
          <p:cNvPr id="16402" name="Text Box 18">
            <a:extLst>
              <a:ext uri="{FF2B5EF4-FFF2-40B4-BE49-F238E27FC236}">
                <a16:creationId xmlns:a16="http://schemas.microsoft.com/office/drawing/2014/main" id="{C409F973-BEAA-40AF-A74C-31DDE65380D0}"/>
              </a:ext>
            </a:extLst>
          </p:cNvPr>
          <p:cNvSpPr txBox="1">
            <a:spLocks noChangeArrowheads="1"/>
          </p:cNvSpPr>
          <p:nvPr/>
        </p:nvSpPr>
        <p:spPr bwMode="auto">
          <a:xfrm>
            <a:off x="3962400" y="3733800"/>
            <a:ext cx="307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3300"/>
                </a:solidFill>
              </a:rPr>
              <a:t>•</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96FFE24F-A6D0-B423-A3B4-4D115F2B6422}"/>
              </a:ext>
            </a:extLst>
          </p:cNvPr>
          <p:cNvSpPr txBox="1">
            <a:spLocks noChangeArrowheads="1"/>
          </p:cNvSpPr>
          <p:nvPr/>
        </p:nvSpPr>
        <p:spPr bwMode="auto">
          <a:xfrm>
            <a:off x="304800" y="966788"/>
            <a:ext cx="7664450"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0188" indent="-230188">
              <a:defRPr sz="2400">
                <a:solidFill>
                  <a:schemeClr val="tx1"/>
                </a:solidFill>
                <a:latin typeface="Times New Roman" panose="02020603050405020304" pitchFamily="18" charset="0"/>
              </a:defRPr>
            </a:lvl1pPr>
            <a:lvl2pPr marL="1482725" indent="-339725">
              <a:defRPr sz="2400">
                <a:solidFill>
                  <a:schemeClr val="tx1"/>
                </a:solidFill>
                <a:latin typeface="Times New Roman" panose="02020603050405020304" pitchFamily="18" charset="0"/>
              </a:defRPr>
            </a:lvl2pPr>
            <a:lvl3pPr marL="1822450" indent="-225425">
              <a:defRPr sz="2400">
                <a:solidFill>
                  <a:schemeClr val="tx1"/>
                </a:solidFill>
                <a:latin typeface="Times New Roman" panose="02020603050405020304" pitchFamily="18" charset="0"/>
              </a:defRPr>
            </a:lvl3pPr>
            <a:lvl4pPr marL="1936750">
              <a:defRPr sz="2400">
                <a:solidFill>
                  <a:schemeClr val="tx1"/>
                </a:solidFill>
                <a:latin typeface="Times New Roman" panose="02020603050405020304" pitchFamily="18" charset="0"/>
              </a:defRPr>
            </a:lvl4pPr>
            <a:lvl5pPr marL="2051050">
              <a:defRPr sz="2400">
                <a:solidFill>
                  <a:schemeClr val="tx1"/>
                </a:solidFill>
                <a:latin typeface="Times New Roman" panose="02020603050405020304" pitchFamily="18" charset="0"/>
              </a:defRPr>
            </a:lvl5pPr>
            <a:lvl6pPr marL="2508250" eaLnBrk="0" fontAlgn="base" hangingPunct="0">
              <a:spcBef>
                <a:spcPct val="0"/>
              </a:spcBef>
              <a:spcAft>
                <a:spcPct val="0"/>
              </a:spcAft>
              <a:defRPr sz="2400">
                <a:solidFill>
                  <a:schemeClr val="tx1"/>
                </a:solidFill>
                <a:latin typeface="Times New Roman" panose="02020603050405020304" pitchFamily="18" charset="0"/>
              </a:defRPr>
            </a:lvl6pPr>
            <a:lvl7pPr marL="2965450" eaLnBrk="0" fontAlgn="base" hangingPunct="0">
              <a:spcBef>
                <a:spcPct val="0"/>
              </a:spcBef>
              <a:spcAft>
                <a:spcPct val="0"/>
              </a:spcAft>
              <a:defRPr sz="2400">
                <a:solidFill>
                  <a:schemeClr val="tx1"/>
                </a:solidFill>
                <a:latin typeface="Times New Roman" panose="02020603050405020304" pitchFamily="18" charset="0"/>
              </a:defRPr>
            </a:lvl7pPr>
            <a:lvl8pPr marL="3422650" eaLnBrk="0" fontAlgn="base" hangingPunct="0">
              <a:spcBef>
                <a:spcPct val="0"/>
              </a:spcBef>
              <a:spcAft>
                <a:spcPct val="0"/>
              </a:spcAft>
              <a:defRPr sz="2400">
                <a:solidFill>
                  <a:schemeClr val="tx1"/>
                </a:solidFill>
                <a:latin typeface="Times New Roman" panose="02020603050405020304" pitchFamily="18" charset="0"/>
              </a:defRPr>
            </a:lvl8pPr>
            <a:lvl9pPr marL="387985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1800">
                <a:latin typeface="Arial" panose="020B0604020202020204" pitchFamily="34" charset="0"/>
              </a:rPr>
              <a:t>571	Muhammad born in Mecca.  </a:t>
            </a:r>
          </a:p>
          <a:p>
            <a:pPr>
              <a:lnSpc>
                <a:spcPct val="110000"/>
              </a:lnSpc>
              <a:spcBef>
                <a:spcPct val="30000"/>
              </a:spcBef>
              <a:buFontTx/>
              <a:buChar char="•"/>
            </a:pPr>
            <a:r>
              <a:rPr lang="en-US" altLang="en-US" sz="1800">
                <a:latin typeface="Arial" panose="020B0604020202020204" pitchFamily="34" charset="0"/>
              </a:rPr>
              <a:t>610 	First revelation in the Harraa cave (27 Ramadan). </a:t>
            </a:r>
          </a:p>
          <a:p>
            <a:pPr>
              <a:lnSpc>
                <a:spcPct val="110000"/>
              </a:lnSpc>
              <a:spcBef>
                <a:spcPct val="30000"/>
              </a:spcBef>
              <a:buFontTx/>
              <a:buChar char="•"/>
            </a:pPr>
            <a:r>
              <a:rPr lang="en-US" altLang="en-US" sz="1800">
                <a:latin typeface="Arial" panose="020B0604020202020204" pitchFamily="34" charset="0"/>
              </a:rPr>
              <a:t>622 	“Hijra”or Escape.  Muhammad and followers escape prosecution </a:t>
            </a:r>
          </a:p>
          <a:p>
            <a:r>
              <a:rPr lang="en-US" altLang="en-US" sz="1800">
                <a:latin typeface="Arial" panose="020B0604020202020204" pitchFamily="34" charset="0"/>
              </a:rPr>
              <a:t>		and go to Almadinah (Yathrib).  </a:t>
            </a:r>
          </a:p>
          <a:p>
            <a:pPr lvl="1">
              <a:spcBef>
                <a:spcPct val="15000"/>
              </a:spcBef>
              <a:buFont typeface="Wingdings" panose="05000000000000000000" pitchFamily="2" charset="2"/>
              <a:buChar char="Ø"/>
            </a:pPr>
            <a:r>
              <a:rPr lang="en-US" altLang="en-US" sz="1800" b="1">
                <a:latin typeface="Arial" panose="020B0604020202020204" pitchFamily="34" charset="0"/>
              </a:rPr>
              <a:t>Year 1 in the Islamic calendar</a:t>
            </a:r>
          </a:p>
          <a:p>
            <a:pPr lvl="1">
              <a:spcBef>
                <a:spcPct val="15000"/>
              </a:spcBef>
              <a:buFont typeface="Wingdings" panose="05000000000000000000" pitchFamily="2" charset="2"/>
              <a:buChar char="Ø"/>
            </a:pPr>
            <a:r>
              <a:rPr lang="en-US" altLang="en-US" sz="1800">
                <a:latin typeface="Arial" panose="020B0604020202020204" pitchFamily="34" charset="0"/>
              </a:rPr>
              <a:t>‘Missionaries’ sent all over Arabia</a:t>
            </a:r>
          </a:p>
          <a:p>
            <a:pPr lvl="2">
              <a:spcBef>
                <a:spcPct val="15000"/>
              </a:spcBef>
              <a:buFontTx/>
              <a:buChar char="–"/>
            </a:pPr>
            <a:r>
              <a:rPr lang="en-US" altLang="en-US" sz="1800">
                <a:latin typeface="Arial" panose="020B0604020202020204" pitchFamily="34" charset="0"/>
              </a:rPr>
              <a:t>building peaceful coalition</a:t>
            </a:r>
            <a:endParaRPr lang="en-US" altLang="en-US" sz="1800" b="1">
              <a:latin typeface="Arial" panose="020B0604020202020204" pitchFamily="34" charset="0"/>
            </a:endParaRPr>
          </a:p>
          <a:p>
            <a:pPr>
              <a:lnSpc>
                <a:spcPct val="110000"/>
              </a:lnSpc>
              <a:spcBef>
                <a:spcPct val="30000"/>
              </a:spcBef>
              <a:buFontTx/>
              <a:buChar char="•"/>
            </a:pPr>
            <a:r>
              <a:rPr lang="en-US" altLang="en-US" sz="1800">
                <a:latin typeface="Arial" panose="020B0604020202020204" pitchFamily="34" charset="0"/>
              </a:rPr>
              <a:t>629 	Muhammad conquers Mecca </a:t>
            </a:r>
            <a:r>
              <a:rPr lang="en-US" altLang="en-US" sz="1800" u="sng">
                <a:latin typeface="Arial" panose="020B0604020202020204" pitchFamily="34" charset="0"/>
              </a:rPr>
              <a:t>peacefully</a:t>
            </a:r>
            <a:r>
              <a:rPr lang="en-US" altLang="en-US" sz="1800">
                <a:latin typeface="Arial" panose="020B0604020202020204" pitchFamily="34" charset="0"/>
              </a:rPr>
              <a:t> (NO REVENGE) </a:t>
            </a:r>
          </a:p>
          <a:p>
            <a:pPr lvl="1">
              <a:spcBef>
                <a:spcPct val="15000"/>
              </a:spcBef>
              <a:buFont typeface="Wingdings" panose="05000000000000000000" pitchFamily="2" charset="2"/>
              <a:buChar char="Ø"/>
            </a:pPr>
            <a:r>
              <a:rPr lang="en-US" altLang="en-US" sz="1800">
                <a:latin typeface="Arial" panose="020B0604020202020204" pitchFamily="34" charset="0"/>
              </a:rPr>
              <a:t>destroys idols in Alqaaba. </a:t>
            </a:r>
          </a:p>
          <a:p>
            <a:pPr lvl="1">
              <a:spcBef>
                <a:spcPct val="15000"/>
              </a:spcBef>
              <a:buFont typeface="Wingdings" panose="05000000000000000000" pitchFamily="2" charset="2"/>
              <a:buChar char="Ø"/>
            </a:pPr>
            <a:r>
              <a:rPr lang="en-US" altLang="en-US" sz="1800">
                <a:solidFill>
                  <a:srgbClr val="000000"/>
                </a:solidFill>
                <a:latin typeface="Arial" panose="020B0604020202020204" pitchFamily="34" charset="0"/>
              </a:rPr>
              <a:t>single-handedly, brings peace to war-torn Arabia</a:t>
            </a:r>
            <a:endParaRPr lang="en-US" altLang="en-US" sz="1800">
              <a:latin typeface="Arial" panose="020B0604020202020204" pitchFamily="34" charset="0"/>
            </a:endParaRPr>
          </a:p>
          <a:p>
            <a:pPr>
              <a:lnSpc>
                <a:spcPct val="110000"/>
              </a:lnSpc>
              <a:spcBef>
                <a:spcPct val="30000"/>
              </a:spcBef>
              <a:buFontTx/>
              <a:buChar char="•"/>
            </a:pPr>
            <a:r>
              <a:rPr lang="en-US" altLang="en-US" sz="1800">
                <a:latin typeface="Arial" panose="020B0604020202020204" pitchFamily="34" charset="0"/>
              </a:rPr>
              <a:t>632 	Muhammad dies in Almadinah.  Unmarked grave (his will)</a:t>
            </a:r>
          </a:p>
          <a:p>
            <a:pPr lvl="1">
              <a:lnSpc>
                <a:spcPct val="120000"/>
              </a:lnSpc>
              <a:buFontTx/>
              <a:buChar char="•"/>
            </a:pPr>
            <a:endParaRPr lang="en-US" altLang="en-US" sz="1800">
              <a:latin typeface="Arial" panose="020B0604020202020204" pitchFamily="34" charset="0"/>
            </a:endParaRPr>
          </a:p>
          <a:p>
            <a:endParaRPr lang="en-US" altLang="en-US" sz="1600">
              <a:latin typeface="Arial" panose="020B0604020202020204" pitchFamily="34" charset="0"/>
            </a:endParaRPr>
          </a:p>
          <a:p>
            <a:endParaRPr lang="en-US" altLang="en-US" sz="1600">
              <a:latin typeface="Arial" panose="020B0604020202020204" pitchFamily="34" charset="0"/>
            </a:endParaRPr>
          </a:p>
        </p:txBody>
      </p:sp>
      <p:sp>
        <p:nvSpPr>
          <p:cNvPr id="22531" name="Text Box 3">
            <a:extLst>
              <a:ext uri="{FF2B5EF4-FFF2-40B4-BE49-F238E27FC236}">
                <a16:creationId xmlns:a16="http://schemas.microsoft.com/office/drawing/2014/main" id="{789D6327-168A-A256-114C-3257B66B7DC7}"/>
              </a:ext>
            </a:extLst>
          </p:cNvPr>
          <p:cNvSpPr txBox="1">
            <a:spLocks noChangeArrowheads="1"/>
          </p:cNvSpPr>
          <p:nvPr/>
        </p:nvSpPr>
        <p:spPr bwMode="auto">
          <a:xfrm>
            <a:off x="2819400" y="228600"/>
            <a:ext cx="2600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Islam, 610-632</a:t>
            </a:r>
            <a:endParaRPr lang="en-US" altLang="en-US" b="1"/>
          </a:p>
        </p:txBody>
      </p:sp>
      <p:sp>
        <p:nvSpPr>
          <p:cNvPr id="22532" name="Line 4">
            <a:extLst>
              <a:ext uri="{FF2B5EF4-FFF2-40B4-BE49-F238E27FC236}">
                <a16:creationId xmlns:a16="http://schemas.microsoft.com/office/drawing/2014/main" id="{7D803643-5ED2-E429-148E-5E679F98B08B}"/>
              </a:ext>
            </a:extLst>
          </p:cNvPr>
          <p:cNvSpPr>
            <a:spLocks noChangeShapeType="1"/>
          </p:cNvSpPr>
          <p:nvPr/>
        </p:nvSpPr>
        <p:spPr bwMode="auto">
          <a:xfrm>
            <a:off x="838200" y="838200"/>
            <a:ext cx="7620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Files\SB Templates\GSK Templates\Blank Presentation.pot</Template>
  <TotalTime>3799</TotalTime>
  <Words>5815</Words>
  <Application>Microsoft Office PowerPoint</Application>
  <PresentationFormat>On-screen Show (4:3)</PresentationFormat>
  <Paragraphs>643</Paragraphs>
  <Slides>39</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Times New Roman</vt:lpstr>
      <vt:lpstr>Arial</vt:lpstr>
      <vt:lpstr>Symbol</vt:lpstr>
      <vt:lpstr>Wingdings</vt:lpstr>
      <vt:lpstr>System</vt:lpstr>
      <vt:lpstr>Monotype Sorts</vt:lpstr>
      <vt:lpstr>Helvetica</vt:lpstr>
      <vt:lpstr>Helv</vt:lpstr>
      <vt:lpstr>Blank Presentation.pot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SmithKline Beecham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KASSIS00</dc:creator>
  <dc:description>R&amp;D</dc:description>
  <cp:lastModifiedBy>Nayan GRIFFITHS</cp:lastModifiedBy>
  <cp:revision>36</cp:revision>
  <cp:lastPrinted>2002-01-16T21:03:42Z</cp:lastPrinted>
  <dcterms:created xsi:type="dcterms:W3CDTF">2001-12-13T22:53:44Z</dcterms:created>
  <dcterms:modified xsi:type="dcterms:W3CDTF">2023-06-06T14:41:50Z</dcterms:modified>
</cp:coreProperties>
</file>